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74"/>
  </p:notesMasterIdLst>
  <p:sldIdLst>
    <p:sldId id="256" r:id="rId2"/>
    <p:sldId id="338" r:id="rId3"/>
    <p:sldId id="257" r:id="rId4"/>
    <p:sldId id="258" r:id="rId5"/>
    <p:sldId id="261" r:id="rId6"/>
    <p:sldId id="330" r:id="rId7"/>
    <p:sldId id="264" r:id="rId8"/>
    <p:sldId id="262" r:id="rId9"/>
    <p:sldId id="269" r:id="rId10"/>
    <p:sldId id="270" r:id="rId11"/>
    <p:sldId id="271" r:id="rId12"/>
    <p:sldId id="272" r:id="rId13"/>
    <p:sldId id="263" r:id="rId14"/>
    <p:sldId id="353" r:id="rId15"/>
    <p:sldId id="268" r:id="rId16"/>
    <p:sldId id="260" r:id="rId17"/>
    <p:sldId id="329" r:id="rId18"/>
    <p:sldId id="354" r:id="rId19"/>
    <p:sldId id="341" r:id="rId20"/>
    <p:sldId id="266" r:id="rId21"/>
    <p:sldId id="295" r:id="rId22"/>
    <p:sldId id="296" r:id="rId23"/>
    <p:sldId id="265" r:id="rId24"/>
    <p:sldId id="291" r:id="rId25"/>
    <p:sldId id="343" r:id="rId26"/>
    <p:sldId id="292" r:id="rId27"/>
    <p:sldId id="355" r:id="rId28"/>
    <p:sldId id="347" r:id="rId29"/>
    <p:sldId id="294" r:id="rId30"/>
    <p:sldId id="327" r:id="rId31"/>
    <p:sldId id="297" r:id="rId32"/>
    <p:sldId id="298" r:id="rId33"/>
    <p:sldId id="299" r:id="rId34"/>
    <p:sldId id="300" r:id="rId35"/>
    <p:sldId id="301" r:id="rId36"/>
    <p:sldId id="302" r:id="rId37"/>
    <p:sldId id="303" r:id="rId38"/>
    <p:sldId id="348" r:id="rId39"/>
    <p:sldId id="356" r:id="rId40"/>
    <p:sldId id="305" r:id="rId41"/>
    <p:sldId id="349" r:id="rId42"/>
    <p:sldId id="350" r:id="rId43"/>
    <p:sldId id="308" r:id="rId44"/>
    <p:sldId id="357" r:id="rId45"/>
    <p:sldId id="309" r:id="rId46"/>
    <p:sldId id="311" r:id="rId47"/>
    <p:sldId id="312" r:id="rId48"/>
    <p:sldId id="316" r:id="rId49"/>
    <p:sldId id="328" r:id="rId50"/>
    <p:sldId id="325" r:id="rId51"/>
    <p:sldId id="310" r:id="rId52"/>
    <p:sldId id="317" r:id="rId53"/>
    <p:sldId id="318" r:id="rId54"/>
    <p:sldId id="319" r:id="rId55"/>
    <p:sldId id="358" r:id="rId56"/>
    <p:sldId id="320" r:id="rId57"/>
    <p:sldId id="321" r:id="rId58"/>
    <p:sldId id="273" r:id="rId59"/>
    <p:sldId id="322" r:id="rId60"/>
    <p:sldId id="323" r:id="rId61"/>
    <p:sldId id="324" r:id="rId62"/>
    <p:sldId id="326" r:id="rId63"/>
    <p:sldId id="344" r:id="rId64"/>
    <p:sldId id="332" r:id="rId65"/>
    <p:sldId id="333" r:id="rId66"/>
    <p:sldId id="334" r:id="rId67"/>
    <p:sldId id="335" r:id="rId68"/>
    <p:sldId id="336" r:id="rId69"/>
    <p:sldId id="337" r:id="rId70"/>
    <p:sldId id="342" r:id="rId71"/>
    <p:sldId id="352" r:id="rId72"/>
    <p:sldId id="351" r:id="rId7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79300" autoAdjust="0"/>
  </p:normalViewPr>
  <p:slideViewPr>
    <p:cSldViewPr snapToGrid="0">
      <p:cViewPr varScale="1">
        <p:scale>
          <a:sx n="49" d="100"/>
          <a:sy n="49" d="100"/>
        </p:scale>
        <p:origin x="1248" y="53"/>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_rels/data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5.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E78D74-A4C3-4323-8C81-861A12849D8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F2DDE56-8173-4671-B94D-B675203552F6}">
      <dgm:prSet custT="1"/>
      <dgm:spPr/>
      <dgm:t>
        <a:bodyPr/>
        <a:lstStyle/>
        <a:p>
          <a:r>
            <a:rPr lang="en-US" sz="2600" b="0" i="0" dirty="0"/>
            <a:t>Understand each participant’s role in the Title IX Investigation</a:t>
          </a:r>
          <a:endParaRPr lang="en-US" sz="2600" dirty="0"/>
        </a:p>
      </dgm:t>
    </dgm:pt>
    <dgm:pt modelId="{03B7416F-55B5-416C-8E52-6A32B7BC005E}" type="parTrans" cxnId="{0546B5CA-9C4A-488D-AB63-9EF2FF0351DF}">
      <dgm:prSet/>
      <dgm:spPr/>
      <dgm:t>
        <a:bodyPr/>
        <a:lstStyle/>
        <a:p>
          <a:endParaRPr lang="en-US"/>
        </a:p>
      </dgm:t>
    </dgm:pt>
    <dgm:pt modelId="{979D1E70-489F-4A5B-8877-DE0EB2DB92E6}" type="sibTrans" cxnId="{0546B5CA-9C4A-488D-AB63-9EF2FF0351DF}">
      <dgm:prSet/>
      <dgm:spPr/>
      <dgm:t>
        <a:bodyPr/>
        <a:lstStyle/>
        <a:p>
          <a:endParaRPr lang="en-US"/>
        </a:p>
      </dgm:t>
    </dgm:pt>
    <dgm:pt modelId="{24E2D1A2-02C4-4549-ABC8-7B7B8E1F53CA}">
      <dgm:prSet custT="1"/>
      <dgm:spPr/>
      <dgm:t>
        <a:bodyPr/>
        <a:lstStyle/>
        <a:p>
          <a:r>
            <a:rPr lang="en-US" sz="2600" b="0" i="0" dirty="0"/>
            <a:t>Understand the role of the Title IX Compliance Officer/Coordinator</a:t>
          </a:r>
          <a:endParaRPr lang="en-US" sz="2600" dirty="0"/>
        </a:p>
      </dgm:t>
    </dgm:pt>
    <dgm:pt modelId="{BEDB7E3A-EC27-437A-9145-D57D26C4E0E2}" type="parTrans" cxnId="{F7B92F65-A524-4390-9423-7F3A65E5D7B6}">
      <dgm:prSet/>
      <dgm:spPr/>
      <dgm:t>
        <a:bodyPr/>
        <a:lstStyle/>
        <a:p>
          <a:endParaRPr lang="en-US"/>
        </a:p>
      </dgm:t>
    </dgm:pt>
    <dgm:pt modelId="{DD93971D-7574-46F2-A20B-8F2889E44B6F}" type="sibTrans" cxnId="{F7B92F65-A524-4390-9423-7F3A65E5D7B6}">
      <dgm:prSet/>
      <dgm:spPr/>
      <dgm:t>
        <a:bodyPr/>
        <a:lstStyle/>
        <a:p>
          <a:endParaRPr lang="en-US"/>
        </a:p>
      </dgm:t>
    </dgm:pt>
    <dgm:pt modelId="{967436CB-8D1E-4565-AE6E-FB43810714A3}">
      <dgm:prSet custT="1"/>
      <dgm:spPr/>
      <dgm:t>
        <a:bodyPr/>
        <a:lstStyle/>
        <a:p>
          <a:r>
            <a:rPr lang="en-US" sz="2600" b="0" i="0" dirty="0"/>
            <a:t>Discussion of school Nondiscrimination/Title IX policies</a:t>
          </a:r>
          <a:endParaRPr lang="en-US" sz="2600" dirty="0"/>
        </a:p>
      </dgm:t>
    </dgm:pt>
    <dgm:pt modelId="{A7B090EA-CBA1-455A-83D8-421149797BA4}" type="parTrans" cxnId="{133FAA41-C112-49D0-AABF-62DE48D2C893}">
      <dgm:prSet/>
      <dgm:spPr/>
      <dgm:t>
        <a:bodyPr/>
        <a:lstStyle/>
        <a:p>
          <a:endParaRPr lang="en-US"/>
        </a:p>
      </dgm:t>
    </dgm:pt>
    <dgm:pt modelId="{087F5F55-D01A-4783-BE74-29271EB89061}" type="sibTrans" cxnId="{133FAA41-C112-49D0-AABF-62DE48D2C893}">
      <dgm:prSet/>
      <dgm:spPr/>
      <dgm:t>
        <a:bodyPr/>
        <a:lstStyle/>
        <a:p>
          <a:endParaRPr lang="en-US"/>
        </a:p>
      </dgm:t>
    </dgm:pt>
    <dgm:pt modelId="{76504138-E3BA-4E0B-A7CA-B5459272733B}">
      <dgm:prSet custT="1"/>
      <dgm:spPr/>
      <dgm:t>
        <a:bodyPr/>
        <a:lstStyle/>
        <a:p>
          <a:r>
            <a:rPr lang="en-US" sz="2600" b="0" i="0" dirty="0"/>
            <a:t>Engage around hypothetical scenarios</a:t>
          </a:r>
          <a:endParaRPr lang="en-US" sz="2600" dirty="0"/>
        </a:p>
      </dgm:t>
    </dgm:pt>
    <dgm:pt modelId="{9BEBA3FD-8C92-43DA-8E2B-B644F04EFE53}" type="parTrans" cxnId="{2ADB98DE-D850-4A1A-A5B4-841602ED7631}">
      <dgm:prSet/>
      <dgm:spPr/>
      <dgm:t>
        <a:bodyPr/>
        <a:lstStyle/>
        <a:p>
          <a:endParaRPr lang="en-US"/>
        </a:p>
      </dgm:t>
    </dgm:pt>
    <dgm:pt modelId="{C4FE56BE-463C-40B1-ACE6-C1B0A9A91AC9}" type="sibTrans" cxnId="{2ADB98DE-D850-4A1A-A5B4-841602ED7631}">
      <dgm:prSet/>
      <dgm:spPr/>
      <dgm:t>
        <a:bodyPr/>
        <a:lstStyle/>
        <a:p>
          <a:endParaRPr lang="en-US"/>
        </a:p>
      </dgm:t>
    </dgm:pt>
    <dgm:pt modelId="{F18A03ED-27BD-4252-BC2E-BFE0BC04715E}" type="pres">
      <dgm:prSet presAssocID="{72E78D74-A4C3-4323-8C81-861A12849D81}" presName="linear" presStyleCnt="0">
        <dgm:presLayoutVars>
          <dgm:animLvl val="lvl"/>
          <dgm:resizeHandles val="exact"/>
        </dgm:presLayoutVars>
      </dgm:prSet>
      <dgm:spPr/>
    </dgm:pt>
    <dgm:pt modelId="{2D6CF86C-D304-449D-814C-910808EA6971}" type="pres">
      <dgm:prSet presAssocID="{1F2DDE56-8173-4671-B94D-B675203552F6}" presName="parentText" presStyleLbl="node1" presStyleIdx="0" presStyleCnt="4">
        <dgm:presLayoutVars>
          <dgm:chMax val="0"/>
          <dgm:bulletEnabled val="1"/>
        </dgm:presLayoutVars>
      </dgm:prSet>
      <dgm:spPr/>
    </dgm:pt>
    <dgm:pt modelId="{46CA7862-FFFA-4209-8B29-CE9FFD264D69}" type="pres">
      <dgm:prSet presAssocID="{979D1E70-489F-4A5B-8877-DE0EB2DB92E6}" presName="spacer" presStyleCnt="0"/>
      <dgm:spPr/>
    </dgm:pt>
    <dgm:pt modelId="{3921EF02-030E-4893-8E10-289A4049B782}" type="pres">
      <dgm:prSet presAssocID="{24E2D1A2-02C4-4549-ABC8-7B7B8E1F53CA}" presName="parentText" presStyleLbl="node1" presStyleIdx="1" presStyleCnt="4">
        <dgm:presLayoutVars>
          <dgm:chMax val="0"/>
          <dgm:bulletEnabled val="1"/>
        </dgm:presLayoutVars>
      </dgm:prSet>
      <dgm:spPr/>
    </dgm:pt>
    <dgm:pt modelId="{A6B4DF07-A480-4E26-8245-7738CCD06AD5}" type="pres">
      <dgm:prSet presAssocID="{DD93971D-7574-46F2-A20B-8F2889E44B6F}" presName="spacer" presStyleCnt="0"/>
      <dgm:spPr/>
    </dgm:pt>
    <dgm:pt modelId="{B5EC3DCB-B2E9-41F6-8A16-774FDCD780A3}" type="pres">
      <dgm:prSet presAssocID="{967436CB-8D1E-4565-AE6E-FB43810714A3}" presName="parentText" presStyleLbl="node1" presStyleIdx="2" presStyleCnt="4">
        <dgm:presLayoutVars>
          <dgm:chMax val="0"/>
          <dgm:bulletEnabled val="1"/>
        </dgm:presLayoutVars>
      </dgm:prSet>
      <dgm:spPr/>
    </dgm:pt>
    <dgm:pt modelId="{6CF3D409-A26D-4909-B172-1D0E0A6B9857}" type="pres">
      <dgm:prSet presAssocID="{087F5F55-D01A-4783-BE74-29271EB89061}" presName="spacer" presStyleCnt="0"/>
      <dgm:spPr/>
    </dgm:pt>
    <dgm:pt modelId="{E3DD1591-D471-48C6-9EBE-DE35FD8CC49B}" type="pres">
      <dgm:prSet presAssocID="{76504138-E3BA-4E0B-A7CA-B5459272733B}" presName="parentText" presStyleLbl="node1" presStyleIdx="3" presStyleCnt="4">
        <dgm:presLayoutVars>
          <dgm:chMax val="0"/>
          <dgm:bulletEnabled val="1"/>
        </dgm:presLayoutVars>
      </dgm:prSet>
      <dgm:spPr/>
    </dgm:pt>
  </dgm:ptLst>
  <dgm:cxnLst>
    <dgm:cxn modelId="{494B6825-741F-4E76-AAC9-9D99A7E307E9}" type="presOf" srcId="{1F2DDE56-8173-4671-B94D-B675203552F6}" destId="{2D6CF86C-D304-449D-814C-910808EA6971}" srcOrd="0" destOrd="0" presId="urn:microsoft.com/office/officeart/2005/8/layout/vList2"/>
    <dgm:cxn modelId="{8F47BB2F-42D0-4D28-A62B-BB445FE65B27}" type="presOf" srcId="{72E78D74-A4C3-4323-8C81-861A12849D81}" destId="{F18A03ED-27BD-4252-BC2E-BFE0BC04715E}" srcOrd="0" destOrd="0" presId="urn:microsoft.com/office/officeart/2005/8/layout/vList2"/>
    <dgm:cxn modelId="{133FAA41-C112-49D0-AABF-62DE48D2C893}" srcId="{72E78D74-A4C3-4323-8C81-861A12849D81}" destId="{967436CB-8D1E-4565-AE6E-FB43810714A3}" srcOrd="2" destOrd="0" parTransId="{A7B090EA-CBA1-455A-83D8-421149797BA4}" sibTransId="{087F5F55-D01A-4783-BE74-29271EB89061}"/>
    <dgm:cxn modelId="{14CA9362-D3D4-4E88-955B-EE8F01AF45F1}" type="presOf" srcId="{967436CB-8D1E-4565-AE6E-FB43810714A3}" destId="{B5EC3DCB-B2E9-41F6-8A16-774FDCD780A3}" srcOrd="0" destOrd="0" presId="urn:microsoft.com/office/officeart/2005/8/layout/vList2"/>
    <dgm:cxn modelId="{F7B92F65-A524-4390-9423-7F3A65E5D7B6}" srcId="{72E78D74-A4C3-4323-8C81-861A12849D81}" destId="{24E2D1A2-02C4-4549-ABC8-7B7B8E1F53CA}" srcOrd="1" destOrd="0" parTransId="{BEDB7E3A-EC27-437A-9145-D57D26C4E0E2}" sibTransId="{DD93971D-7574-46F2-A20B-8F2889E44B6F}"/>
    <dgm:cxn modelId="{30D560BD-B9AC-429C-B5C3-F301174E4F7F}" type="presOf" srcId="{24E2D1A2-02C4-4549-ABC8-7B7B8E1F53CA}" destId="{3921EF02-030E-4893-8E10-289A4049B782}" srcOrd="0" destOrd="0" presId="urn:microsoft.com/office/officeart/2005/8/layout/vList2"/>
    <dgm:cxn modelId="{0546B5CA-9C4A-488D-AB63-9EF2FF0351DF}" srcId="{72E78D74-A4C3-4323-8C81-861A12849D81}" destId="{1F2DDE56-8173-4671-B94D-B675203552F6}" srcOrd="0" destOrd="0" parTransId="{03B7416F-55B5-416C-8E52-6A32B7BC005E}" sibTransId="{979D1E70-489F-4A5B-8877-DE0EB2DB92E6}"/>
    <dgm:cxn modelId="{2090DBD2-8695-4006-8A1A-507302539A85}" type="presOf" srcId="{76504138-E3BA-4E0B-A7CA-B5459272733B}" destId="{E3DD1591-D471-48C6-9EBE-DE35FD8CC49B}" srcOrd="0" destOrd="0" presId="urn:microsoft.com/office/officeart/2005/8/layout/vList2"/>
    <dgm:cxn modelId="{2ADB98DE-D850-4A1A-A5B4-841602ED7631}" srcId="{72E78D74-A4C3-4323-8C81-861A12849D81}" destId="{76504138-E3BA-4E0B-A7CA-B5459272733B}" srcOrd="3" destOrd="0" parTransId="{9BEBA3FD-8C92-43DA-8E2B-B644F04EFE53}" sibTransId="{C4FE56BE-463C-40B1-ACE6-C1B0A9A91AC9}"/>
    <dgm:cxn modelId="{990C89E1-D27E-4E0B-AB10-452ED34D97A4}" type="presParOf" srcId="{F18A03ED-27BD-4252-BC2E-BFE0BC04715E}" destId="{2D6CF86C-D304-449D-814C-910808EA6971}" srcOrd="0" destOrd="0" presId="urn:microsoft.com/office/officeart/2005/8/layout/vList2"/>
    <dgm:cxn modelId="{685B5529-DA3D-4846-B7C8-36E6567002CE}" type="presParOf" srcId="{F18A03ED-27BD-4252-BC2E-BFE0BC04715E}" destId="{46CA7862-FFFA-4209-8B29-CE9FFD264D69}" srcOrd="1" destOrd="0" presId="urn:microsoft.com/office/officeart/2005/8/layout/vList2"/>
    <dgm:cxn modelId="{ABF6B453-2EEA-47C1-BA66-5572351F5958}" type="presParOf" srcId="{F18A03ED-27BD-4252-BC2E-BFE0BC04715E}" destId="{3921EF02-030E-4893-8E10-289A4049B782}" srcOrd="2" destOrd="0" presId="urn:microsoft.com/office/officeart/2005/8/layout/vList2"/>
    <dgm:cxn modelId="{28351B47-A2F2-4F59-BAA4-828DD515259D}" type="presParOf" srcId="{F18A03ED-27BD-4252-BC2E-BFE0BC04715E}" destId="{A6B4DF07-A480-4E26-8245-7738CCD06AD5}" srcOrd="3" destOrd="0" presId="urn:microsoft.com/office/officeart/2005/8/layout/vList2"/>
    <dgm:cxn modelId="{F9AB3324-56E1-42B7-8806-606965407478}" type="presParOf" srcId="{F18A03ED-27BD-4252-BC2E-BFE0BC04715E}" destId="{B5EC3DCB-B2E9-41F6-8A16-774FDCD780A3}" srcOrd="4" destOrd="0" presId="urn:microsoft.com/office/officeart/2005/8/layout/vList2"/>
    <dgm:cxn modelId="{710EF848-B348-4B4D-A72B-60BCDB8D0AE3}" type="presParOf" srcId="{F18A03ED-27BD-4252-BC2E-BFE0BC04715E}" destId="{6CF3D409-A26D-4909-B172-1D0E0A6B9857}" srcOrd="5" destOrd="0" presId="urn:microsoft.com/office/officeart/2005/8/layout/vList2"/>
    <dgm:cxn modelId="{810D270A-8502-4866-AB18-CA8F64D3AE8E}" type="presParOf" srcId="{F18A03ED-27BD-4252-BC2E-BFE0BC04715E}" destId="{E3DD1591-D471-48C6-9EBE-DE35FD8CC49B}"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4CB559-7D4A-486D-ACC4-2E7400446AD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5B24F35-81C5-406D-9EA6-EB7C8737043C}">
      <dgm:prSet/>
      <dgm:spPr/>
      <dgm:t>
        <a:bodyPr/>
        <a:lstStyle/>
        <a:p>
          <a:r>
            <a:rPr lang="en-US" dirty="0"/>
            <a:t>Three Key </a:t>
          </a:r>
        </a:p>
        <a:p>
          <a:r>
            <a:rPr lang="en-US" dirty="0"/>
            <a:t>Title IX Personnel:</a:t>
          </a:r>
        </a:p>
      </dgm:t>
    </dgm:pt>
    <dgm:pt modelId="{0CF0FF81-2944-4A40-81EC-61F5FE593BA5}" type="parTrans" cxnId="{CC4ACAF5-CC89-4325-8794-2ED5077B9121}">
      <dgm:prSet/>
      <dgm:spPr/>
      <dgm:t>
        <a:bodyPr/>
        <a:lstStyle/>
        <a:p>
          <a:endParaRPr lang="en-US"/>
        </a:p>
      </dgm:t>
    </dgm:pt>
    <dgm:pt modelId="{3273E6C2-431A-446D-8882-057B6F07D84E}" type="sibTrans" cxnId="{CC4ACAF5-CC89-4325-8794-2ED5077B9121}">
      <dgm:prSet/>
      <dgm:spPr/>
      <dgm:t>
        <a:bodyPr/>
        <a:lstStyle/>
        <a:p>
          <a:endParaRPr lang="en-US"/>
        </a:p>
      </dgm:t>
    </dgm:pt>
    <dgm:pt modelId="{B71A7278-E6B0-476C-B671-4F4142E39288}">
      <dgm:prSet/>
      <dgm:spPr/>
      <dgm:t>
        <a:bodyPr/>
        <a:lstStyle/>
        <a:p>
          <a:r>
            <a:rPr lang="en-US" dirty="0"/>
            <a:t>Title IX Coordinator</a:t>
          </a:r>
        </a:p>
      </dgm:t>
    </dgm:pt>
    <dgm:pt modelId="{079C2DA7-CBDA-4868-BBD9-23E3518686D9}" type="parTrans" cxnId="{9EF36B2F-23BB-4B2D-A679-991BAC232370}">
      <dgm:prSet/>
      <dgm:spPr/>
      <dgm:t>
        <a:bodyPr/>
        <a:lstStyle/>
        <a:p>
          <a:endParaRPr lang="en-US"/>
        </a:p>
      </dgm:t>
    </dgm:pt>
    <dgm:pt modelId="{AFB559B7-BE56-443E-86E4-E29788392483}" type="sibTrans" cxnId="{9EF36B2F-23BB-4B2D-A679-991BAC232370}">
      <dgm:prSet/>
      <dgm:spPr/>
      <dgm:t>
        <a:bodyPr/>
        <a:lstStyle/>
        <a:p>
          <a:endParaRPr lang="en-US"/>
        </a:p>
      </dgm:t>
    </dgm:pt>
    <dgm:pt modelId="{EE6EA255-89A5-4DA6-93DB-10725E2AE7DE}">
      <dgm:prSet/>
      <dgm:spPr/>
      <dgm:t>
        <a:bodyPr/>
        <a:lstStyle/>
        <a:p>
          <a:r>
            <a:rPr lang="en-US" dirty="0"/>
            <a:t>Investigator</a:t>
          </a:r>
        </a:p>
      </dgm:t>
    </dgm:pt>
    <dgm:pt modelId="{593EA579-A121-46CE-95AD-BB19066C9CC4}" type="parTrans" cxnId="{C917474E-105C-46C5-9895-82F247CDFB2B}">
      <dgm:prSet/>
      <dgm:spPr/>
      <dgm:t>
        <a:bodyPr/>
        <a:lstStyle/>
        <a:p>
          <a:endParaRPr lang="en-US"/>
        </a:p>
      </dgm:t>
    </dgm:pt>
    <dgm:pt modelId="{55096CA0-8111-4E2A-9018-3B79C5317CC8}" type="sibTrans" cxnId="{C917474E-105C-46C5-9895-82F247CDFB2B}">
      <dgm:prSet/>
      <dgm:spPr/>
      <dgm:t>
        <a:bodyPr/>
        <a:lstStyle/>
        <a:p>
          <a:endParaRPr lang="en-US"/>
        </a:p>
      </dgm:t>
    </dgm:pt>
    <dgm:pt modelId="{0109638F-4AF6-4A5D-8B9B-07E43213C7F5}">
      <dgm:prSet/>
      <dgm:spPr/>
      <dgm:t>
        <a:bodyPr/>
        <a:lstStyle/>
        <a:p>
          <a:r>
            <a:rPr lang="en-US" dirty="0"/>
            <a:t>Decision-Maker</a:t>
          </a:r>
        </a:p>
      </dgm:t>
    </dgm:pt>
    <dgm:pt modelId="{7D880FBE-6912-43C9-9D29-B08A0BFE96A5}" type="parTrans" cxnId="{C9F6660F-1388-4A8B-AA2E-71BA8E77634B}">
      <dgm:prSet/>
      <dgm:spPr/>
      <dgm:t>
        <a:bodyPr/>
        <a:lstStyle/>
        <a:p>
          <a:endParaRPr lang="en-US"/>
        </a:p>
      </dgm:t>
    </dgm:pt>
    <dgm:pt modelId="{EAB5A3C4-8C6A-43A3-B369-6197389BA309}" type="sibTrans" cxnId="{C9F6660F-1388-4A8B-AA2E-71BA8E77634B}">
      <dgm:prSet/>
      <dgm:spPr/>
      <dgm:t>
        <a:bodyPr/>
        <a:lstStyle/>
        <a:p>
          <a:endParaRPr lang="en-US"/>
        </a:p>
      </dgm:t>
    </dgm:pt>
    <dgm:pt modelId="{D06BFB49-E292-44FD-8F21-90A83C0B3DE6}" type="pres">
      <dgm:prSet presAssocID="{8E4CB559-7D4A-486D-ACC4-2E7400446AD6}" presName="hierChild1" presStyleCnt="0">
        <dgm:presLayoutVars>
          <dgm:orgChart val="1"/>
          <dgm:chPref val="1"/>
          <dgm:dir/>
          <dgm:animOne val="branch"/>
          <dgm:animLvl val="lvl"/>
          <dgm:resizeHandles/>
        </dgm:presLayoutVars>
      </dgm:prSet>
      <dgm:spPr/>
    </dgm:pt>
    <dgm:pt modelId="{F30CD3D6-D87B-4979-91B1-DC59659C1118}" type="pres">
      <dgm:prSet presAssocID="{75B24F35-81C5-406D-9EA6-EB7C8737043C}" presName="hierRoot1" presStyleCnt="0">
        <dgm:presLayoutVars>
          <dgm:hierBranch val="init"/>
        </dgm:presLayoutVars>
      </dgm:prSet>
      <dgm:spPr/>
    </dgm:pt>
    <dgm:pt modelId="{3280AD1A-96DC-4E30-99FC-4542E3CE43B0}" type="pres">
      <dgm:prSet presAssocID="{75B24F35-81C5-406D-9EA6-EB7C8737043C}" presName="rootComposite1" presStyleCnt="0"/>
      <dgm:spPr/>
    </dgm:pt>
    <dgm:pt modelId="{94138770-258A-4F66-AD76-BC4A030B2828}" type="pres">
      <dgm:prSet presAssocID="{75B24F35-81C5-406D-9EA6-EB7C8737043C}" presName="rootText1" presStyleLbl="node0" presStyleIdx="0" presStyleCnt="1">
        <dgm:presLayoutVars>
          <dgm:chPref val="3"/>
        </dgm:presLayoutVars>
      </dgm:prSet>
      <dgm:spPr/>
    </dgm:pt>
    <dgm:pt modelId="{5F9DD98B-94E5-4918-87F8-618344811DE9}" type="pres">
      <dgm:prSet presAssocID="{75B24F35-81C5-406D-9EA6-EB7C8737043C}" presName="rootConnector1" presStyleLbl="node1" presStyleIdx="0" presStyleCnt="0"/>
      <dgm:spPr/>
    </dgm:pt>
    <dgm:pt modelId="{2F8EC428-1074-42DD-B07B-5A6A66A2188F}" type="pres">
      <dgm:prSet presAssocID="{75B24F35-81C5-406D-9EA6-EB7C8737043C}" presName="hierChild2" presStyleCnt="0"/>
      <dgm:spPr/>
    </dgm:pt>
    <dgm:pt modelId="{9A761F6A-433B-4E28-A2B0-1B982057D283}" type="pres">
      <dgm:prSet presAssocID="{079C2DA7-CBDA-4868-BBD9-23E3518686D9}" presName="Name37" presStyleLbl="parChTrans1D2" presStyleIdx="0" presStyleCnt="3"/>
      <dgm:spPr/>
    </dgm:pt>
    <dgm:pt modelId="{CD5EE6BB-345B-40C6-AB06-664ED6ACD0DC}" type="pres">
      <dgm:prSet presAssocID="{B71A7278-E6B0-476C-B671-4F4142E39288}" presName="hierRoot2" presStyleCnt="0">
        <dgm:presLayoutVars>
          <dgm:hierBranch val="init"/>
        </dgm:presLayoutVars>
      </dgm:prSet>
      <dgm:spPr/>
    </dgm:pt>
    <dgm:pt modelId="{D105B1E8-90BA-4A30-B8C0-17B8762E3679}" type="pres">
      <dgm:prSet presAssocID="{B71A7278-E6B0-476C-B671-4F4142E39288}" presName="rootComposite" presStyleCnt="0"/>
      <dgm:spPr/>
    </dgm:pt>
    <dgm:pt modelId="{78F92A3D-AF72-42CB-991B-6E209EB48F7C}" type="pres">
      <dgm:prSet presAssocID="{B71A7278-E6B0-476C-B671-4F4142E39288}" presName="rootText" presStyleLbl="node2" presStyleIdx="0" presStyleCnt="3">
        <dgm:presLayoutVars>
          <dgm:chPref val="3"/>
        </dgm:presLayoutVars>
      </dgm:prSet>
      <dgm:spPr/>
    </dgm:pt>
    <dgm:pt modelId="{08A2E6D8-8A41-46CF-920E-C01EE3274CBB}" type="pres">
      <dgm:prSet presAssocID="{B71A7278-E6B0-476C-B671-4F4142E39288}" presName="rootConnector" presStyleLbl="node2" presStyleIdx="0" presStyleCnt="3"/>
      <dgm:spPr/>
    </dgm:pt>
    <dgm:pt modelId="{164F3D5A-3D08-49AF-B881-387DB845F136}" type="pres">
      <dgm:prSet presAssocID="{B71A7278-E6B0-476C-B671-4F4142E39288}" presName="hierChild4" presStyleCnt="0"/>
      <dgm:spPr/>
    </dgm:pt>
    <dgm:pt modelId="{8039AAFD-305B-42F4-9CEC-A83FEEDCD4C5}" type="pres">
      <dgm:prSet presAssocID="{B71A7278-E6B0-476C-B671-4F4142E39288}" presName="hierChild5" presStyleCnt="0"/>
      <dgm:spPr/>
    </dgm:pt>
    <dgm:pt modelId="{3B784D7B-3D95-4096-86F9-4A0779268F23}" type="pres">
      <dgm:prSet presAssocID="{593EA579-A121-46CE-95AD-BB19066C9CC4}" presName="Name37" presStyleLbl="parChTrans1D2" presStyleIdx="1" presStyleCnt="3"/>
      <dgm:spPr/>
    </dgm:pt>
    <dgm:pt modelId="{DD51B9A0-7A50-4C2E-BCAB-EB958416A93D}" type="pres">
      <dgm:prSet presAssocID="{EE6EA255-89A5-4DA6-93DB-10725E2AE7DE}" presName="hierRoot2" presStyleCnt="0">
        <dgm:presLayoutVars>
          <dgm:hierBranch val="init"/>
        </dgm:presLayoutVars>
      </dgm:prSet>
      <dgm:spPr/>
    </dgm:pt>
    <dgm:pt modelId="{AE8116E8-70C0-4FA4-A50A-9943E5F95A49}" type="pres">
      <dgm:prSet presAssocID="{EE6EA255-89A5-4DA6-93DB-10725E2AE7DE}" presName="rootComposite" presStyleCnt="0"/>
      <dgm:spPr/>
    </dgm:pt>
    <dgm:pt modelId="{2456FA35-150F-4A43-9C65-B6617E6678EC}" type="pres">
      <dgm:prSet presAssocID="{EE6EA255-89A5-4DA6-93DB-10725E2AE7DE}" presName="rootText" presStyleLbl="node2" presStyleIdx="1" presStyleCnt="3">
        <dgm:presLayoutVars>
          <dgm:chPref val="3"/>
        </dgm:presLayoutVars>
      </dgm:prSet>
      <dgm:spPr/>
    </dgm:pt>
    <dgm:pt modelId="{8ABCE909-6422-4427-956C-DB9635DEFDE8}" type="pres">
      <dgm:prSet presAssocID="{EE6EA255-89A5-4DA6-93DB-10725E2AE7DE}" presName="rootConnector" presStyleLbl="node2" presStyleIdx="1" presStyleCnt="3"/>
      <dgm:spPr/>
    </dgm:pt>
    <dgm:pt modelId="{18E6506C-9F71-4FB2-B40D-5DEA3043E3C6}" type="pres">
      <dgm:prSet presAssocID="{EE6EA255-89A5-4DA6-93DB-10725E2AE7DE}" presName="hierChild4" presStyleCnt="0"/>
      <dgm:spPr/>
    </dgm:pt>
    <dgm:pt modelId="{18EFE569-FED6-4E7E-BC23-27AAF7E202EE}" type="pres">
      <dgm:prSet presAssocID="{EE6EA255-89A5-4DA6-93DB-10725E2AE7DE}" presName="hierChild5" presStyleCnt="0"/>
      <dgm:spPr/>
    </dgm:pt>
    <dgm:pt modelId="{8A9645CE-BE0F-4F14-80BD-65C8B667063E}" type="pres">
      <dgm:prSet presAssocID="{7D880FBE-6912-43C9-9D29-B08A0BFE96A5}" presName="Name37" presStyleLbl="parChTrans1D2" presStyleIdx="2" presStyleCnt="3"/>
      <dgm:spPr/>
    </dgm:pt>
    <dgm:pt modelId="{CCC90B4C-9AE5-41A9-B849-7BC53EF52032}" type="pres">
      <dgm:prSet presAssocID="{0109638F-4AF6-4A5D-8B9B-07E43213C7F5}" presName="hierRoot2" presStyleCnt="0">
        <dgm:presLayoutVars>
          <dgm:hierBranch val="init"/>
        </dgm:presLayoutVars>
      </dgm:prSet>
      <dgm:spPr/>
    </dgm:pt>
    <dgm:pt modelId="{FADF75F4-E8CC-4431-8F6E-90C6318A8F1A}" type="pres">
      <dgm:prSet presAssocID="{0109638F-4AF6-4A5D-8B9B-07E43213C7F5}" presName="rootComposite" presStyleCnt="0"/>
      <dgm:spPr/>
    </dgm:pt>
    <dgm:pt modelId="{7B632252-585B-41DA-A341-F20DF31D9E66}" type="pres">
      <dgm:prSet presAssocID="{0109638F-4AF6-4A5D-8B9B-07E43213C7F5}" presName="rootText" presStyleLbl="node2" presStyleIdx="2" presStyleCnt="3">
        <dgm:presLayoutVars>
          <dgm:chPref val="3"/>
        </dgm:presLayoutVars>
      </dgm:prSet>
      <dgm:spPr/>
    </dgm:pt>
    <dgm:pt modelId="{AE1192D8-B8E3-4E4B-B6A1-1D7733E6FD60}" type="pres">
      <dgm:prSet presAssocID="{0109638F-4AF6-4A5D-8B9B-07E43213C7F5}" presName="rootConnector" presStyleLbl="node2" presStyleIdx="2" presStyleCnt="3"/>
      <dgm:spPr/>
    </dgm:pt>
    <dgm:pt modelId="{C9D88F1A-2B10-4623-8079-0A6D203825EE}" type="pres">
      <dgm:prSet presAssocID="{0109638F-4AF6-4A5D-8B9B-07E43213C7F5}" presName="hierChild4" presStyleCnt="0"/>
      <dgm:spPr/>
    </dgm:pt>
    <dgm:pt modelId="{F299717A-65DC-466E-8E1C-F95F41CABEEE}" type="pres">
      <dgm:prSet presAssocID="{0109638F-4AF6-4A5D-8B9B-07E43213C7F5}" presName="hierChild5" presStyleCnt="0"/>
      <dgm:spPr/>
    </dgm:pt>
    <dgm:pt modelId="{52D69289-AFA4-4F03-A759-A969753E537D}" type="pres">
      <dgm:prSet presAssocID="{75B24F35-81C5-406D-9EA6-EB7C8737043C}" presName="hierChild3" presStyleCnt="0"/>
      <dgm:spPr/>
    </dgm:pt>
  </dgm:ptLst>
  <dgm:cxnLst>
    <dgm:cxn modelId="{8B9C240F-213A-46E1-9AB0-E69AA8446EF5}" type="presOf" srcId="{079C2DA7-CBDA-4868-BBD9-23E3518686D9}" destId="{9A761F6A-433B-4E28-A2B0-1B982057D283}" srcOrd="0" destOrd="0" presId="urn:microsoft.com/office/officeart/2005/8/layout/orgChart1"/>
    <dgm:cxn modelId="{C9F6660F-1388-4A8B-AA2E-71BA8E77634B}" srcId="{75B24F35-81C5-406D-9EA6-EB7C8737043C}" destId="{0109638F-4AF6-4A5D-8B9B-07E43213C7F5}" srcOrd="2" destOrd="0" parTransId="{7D880FBE-6912-43C9-9D29-B08A0BFE96A5}" sibTransId="{EAB5A3C4-8C6A-43A3-B369-6197389BA309}"/>
    <dgm:cxn modelId="{D09C6E14-B700-4035-B3C4-A2AA0037EBCB}" type="presOf" srcId="{EE6EA255-89A5-4DA6-93DB-10725E2AE7DE}" destId="{2456FA35-150F-4A43-9C65-B6617E6678EC}" srcOrd="0" destOrd="0" presId="urn:microsoft.com/office/officeart/2005/8/layout/orgChart1"/>
    <dgm:cxn modelId="{2731851C-03CA-47D0-9CCD-AB298695DD46}" type="presOf" srcId="{0109638F-4AF6-4A5D-8B9B-07E43213C7F5}" destId="{AE1192D8-B8E3-4E4B-B6A1-1D7733E6FD60}" srcOrd="1" destOrd="0" presId="urn:microsoft.com/office/officeart/2005/8/layout/orgChart1"/>
    <dgm:cxn modelId="{69F2241E-3138-4E95-B4D6-CCB14D6047A2}" type="presOf" srcId="{8E4CB559-7D4A-486D-ACC4-2E7400446AD6}" destId="{D06BFB49-E292-44FD-8F21-90A83C0B3DE6}" srcOrd="0" destOrd="0" presId="urn:microsoft.com/office/officeart/2005/8/layout/orgChart1"/>
    <dgm:cxn modelId="{DE52BE25-D30E-4409-A4D9-67DE637CFA60}" type="presOf" srcId="{75B24F35-81C5-406D-9EA6-EB7C8737043C}" destId="{94138770-258A-4F66-AD76-BC4A030B2828}" srcOrd="0" destOrd="0" presId="urn:microsoft.com/office/officeart/2005/8/layout/orgChart1"/>
    <dgm:cxn modelId="{9EF36B2F-23BB-4B2D-A679-991BAC232370}" srcId="{75B24F35-81C5-406D-9EA6-EB7C8737043C}" destId="{B71A7278-E6B0-476C-B671-4F4142E39288}" srcOrd="0" destOrd="0" parTransId="{079C2DA7-CBDA-4868-BBD9-23E3518686D9}" sibTransId="{AFB559B7-BE56-443E-86E4-E29788392483}"/>
    <dgm:cxn modelId="{6C31CF67-7F9E-44F8-A49E-C3EC912F6593}" type="presOf" srcId="{B71A7278-E6B0-476C-B671-4F4142E39288}" destId="{78F92A3D-AF72-42CB-991B-6E209EB48F7C}" srcOrd="0" destOrd="0" presId="urn:microsoft.com/office/officeart/2005/8/layout/orgChart1"/>
    <dgm:cxn modelId="{E807CB4A-929C-4BE2-8300-2AE676151639}" type="presOf" srcId="{B71A7278-E6B0-476C-B671-4F4142E39288}" destId="{08A2E6D8-8A41-46CF-920E-C01EE3274CBB}" srcOrd="1" destOrd="0" presId="urn:microsoft.com/office/officeart/2005/8/layout/orgChart1"/>
    <dgm:cxn modelId="{C917474E-105C-46C5-9895-82F247CDFB2B}" srcId="{75B24F35-81C5-406D-9EA6-EB7C8737043C}" destId="{EE6EA255-89A5-4DA6-93DB-10725E2AE7DE}" srcOrd="1" destOrd="0" parTransId="{593EA579-A121-46CE-95AD-BB19066C9CC4}" sibTransId="{55096CA0-8111-4E2A-9018-3B79C5317CC8}"/>
    <dgm:cxn modelId="{E972F571-DBF8-48F5-9A97-F80E1D2DCA91}" type="presOf" srcId="{7D880FBE-6912-43C9-9D29-B08A0BFE96A5}" destId="{8A9645CE-BE0F-4F14-80BD-65C8B667063E}" srcOrd="0" destOrd="0" presId="urn:microsoft.com/office/officeart/2005/8/layout/orgChart1"/>
    <dgm:cxn modelId="{5B2FA878-A410-44FB-8857-722C74541884}" type="presOf" srcId="{0109638F-4AF6-4A5D-8B9B-07E43213C7F5}" destId="{7B632252-585B-41DA-A341-F20DF31D9E66}" srcOrd="0" destOrd="0" presId="urn:microsoft.com/office/officeart/2005/8/layout/orgChart1"/>
    <dgm:cxn modelId="{FBAED3A5-4872-4839-B5B6-66FB0F802713}" type="presOf" srcId="{75B24F35-81C5-406D-9EA6-EB7C8737043C}" destId="{5F9DD98B-94E5-4918-87F8-618344811DE9}" srcOrd="1" destOrd="0" presId="urn:microsoft.com/office/officeart/2005/8/layout/orgChart1"/>
    <dgm:cxn modelId="{A14000B7-6B52-4004-B2E5-ED65FD1CA8EA}" type="presOf" srcId="{593EA579-A121-46CE-95AD-BB19066C9CC4}" destId="{3B784D7B-3D95-4096-86F9-4A0779268F23}" srcOrd="0" destOrd="0" presId="urn:microsoft.com/office/officeart/2005/8/layout/orgChart1"/>
    <dgm:cxn modelId="{978905E2-E231-4142-83A2-36009C03F405}" type="presOf" srcId="{EE6EA255-89A5-4DA6-93DB-10725E2AE7DE}" destId="{8ABCE909-6422-4427-956C-DB9635DEFDE8}" srcOrd="1" destOrd="0" presId="urn:microsoft.com/office/officeart/2005/8/layout/orgChart1"/>
    <dgm:cxn modelId="{CC4ACAF5-CC89-4325-8794-2ED5077B9121}" srcId="{8E4CB559-7D4A-486D-ACC4-2E7400446AD6}" destId="{75B24F35-81C5-406D-9EA6-EB7C8737043C}" srcOrd="0" destOrd="0" parTransId="{0CF0FF81-2944-4A40-81EC-61F5FE593BA5}" sibTransId="{3273E6C2-431A-446D-8882-057B6F07D84E}"/>
    <dgm:cxn modelId="{AD4E422A-CC73-4183-9D0A-8DFFC27C856E}" type="presParOf" srcId="{D06BFB49-E292-44FD-8F21-90A83C0B3DE6}" destId="{F30CD3D6-D87B-4979-91B1-DC59659C1118}" srcOrd="0" destOrd="0" presId="urn:microsoft.com/office/officeart/2005/8/layout/orgChart1"/>
    <dgm:cxn modelId="{75682CC0-9367-4F32-83A2-D3822F6D676E}" type="presParOf" srcId="{F30CD3D6-D87B-4979-91B1-DC59659C1118}" destId="{3280AD1A-96DC-4E30-99FC-4542E3CE43B0}" srcOrd="0" destOrd="0" presId="urn:microsoft.com/office/officeart/2005/8/layout/orgChart1"/>
    <dgm:cxn modelId="{07E924EA-BFC3-476F-9A60-B666013FFF27}" type="presParOf" srcId="{3280AD1A-96DC-4E30-99FC-4542E3CE43B0}" destId="{94138770-258A-4F66-AD76-BC4A030B2828}" srcOrd="0" destOrd="0" presId="urn:microsoft.com/office/officeart/2005/8/layout/orgChart1"/>
    <dgm:cxn modelId="{BEC6B2FE-FD4E-478D-86AD-5B32FFE8CD56}" type="presParOf" srcId="{3280AD1A-96DC-4E30-99FC-4542E3CE43B0}" destId="{5F9DD98B-94E5-4918-87F8-618344811DE9}" srcOrd="1" destOrd="0" presId="urn:microsoft.com/office/officeart/2005/8/layout/orgChart1"/>
    <dgm:cxn modelId="{ACCB04BF-522D-40FE-92C9-3AC05CC37D0F}" type="presParOf" srcId="{F30CD3D6-D87B-4979-91B1-DC59659C1118}" destId="{2F8EC428-1074-42DD-B07B-5A6A66A2188F}" srcOrd="1" destOrd="0" presId="urn:microsoft.com/office/officeart/2005/8/layout/orgChart1"/>
    <dgm:cxn modelId="{B276790D-4D47-423B-9D5E-CAD8B314137A}" type="presParOf" srcId="{2F8EC428-1074-42DD-B07B-5A6A66A2188F}" destId="{9A761F6A-433B-4E28-A2B0-1B982057D283}" srcOrd="0" destOrd="0" presId="urn:microsoft.com/office/officeart/2005/8/layout/orgChart1"/>
    <dgm:cxn modelId="{AEC11D85-CA3C-4F6B-AD66-C0AD64B21F4A}" type="presParOf" srcId="{2F8EC428-1074-42DD-B07B-5A6A66A2188F}" destId="{CD5EE6BB-345B-40C6-AB06-664ED6ACD0DC}" srcOrd="1" destOrd="0" presId="urn:microsoft.com/office/officeart/2005/8/layout/orgChart1"/>
    <dgm:cxn modelId="{7B1527C0-F323-4AE7-93A9-D16716D6C4F2}" type="presParOf" srcId="{CD5EE6BB-345B-40C6-AB06-664ED6ACD0DC}" destId="{D105B1E8-90BA-4A30-B8C0-17B8762E3679}" srcOrd="0" destOrd="0" presId="urn:microsoft.com/office/officeart/2005/8/layout/orgChart1"/>
    <dgm:cxn modelId="{CD241862-7FD8-4AFE-A5D1-28B9D27506AE}" type="presParOf" srcId="{D105B1E8-90BA-4A30-B8C0-17B8762E3679}" destId="{78F92A3D-AF72-42CB-991B-6E209EB48F7C}" srcOrd="0" destOrd="0" presId="urn:microsoft.com/office/officeart/2005/8/layout/orgChart1"/>
    <dgm:cxn modelId="{FFE4A06B-4949-48EB-9EF2-D4F956EE1B44}" type="presParOf" srcId="{D105B1E8-90BA-4A30-B8C0-17B8762E3679}" destId="{08A2E6D8-8A41-46CF-920E-C01EE3274CBB}" srcOrd="1" destOrd="0" presId="urn:microsoft.com/office/officeart/2005/8/layout/orgChart1"/>
    <dgm:cxn modelId="{6F9930C8-3B9C-4858-AD70-AFCF37AB1EAA}" type="presParOf" srcId="{CD5EE6BB-345B-40C6-AB06-664ED6ACD0DC}" destId="{164F3D5A-3D08-49AF-B881-387DB845F136}" srcOrd="1" destOrd="0" presId="urn:microsoft.com/office/officeart/2005/8/layout/orgChart1"/>
    <dgm:cxn modelId="{1D5F01FF-A947-49F1-A20B-BE1D69C1FBEF}" type="presParOf" srcId="{CD5EE6BB-345B-40C6-AB06-664ED6ACD0DC}" destId="{8039AAFD-305B-42F4-9CEC-A83FEEDCD4C5}" srcOrd="2" destOrd="0" presId="urn:microsoft.com/office/officeart/2005/8/layout/orgChart1"/>
    <dgm:cxn modelId="{72BAA04B-4641-4E89-AA66-95846F6E5CE2}" type="presParOf" srcId="{2F8EC428-1074-42DD-B07B-5A6A66A2188F}" destId="{3B784D7B-3D95-4096-86F9-4A0779268F23}" srcOrd="2" destOrd="0" presId="urn:microsoft.com/office/officeart/2005/8/layout/orgChart1"/>
    <dgm:cxn modelId="{796A41A3-0F9F-4CA4-ADA8-DB37596B6F3F}" type="presParOf" srcId="{2F8EC428-1074-42DD-B07B-5A6A66A2188F}" destId="{DD51B9A0-7A50-4C2E-BCAB-EB958416A93D}" srcOrd="3" destOrd="0" presId="urn:microsoft.com/office/officeart/2005/8/layout/orgChart1"/>
    <dgm:cxn modelId="{151A094E-4F54-47F7-BAF5-9F90DA4E3F47}" type="presParOf" srcId="{DD51B9A0-7A50-4C2E-BCAB-EB958416A93D}" destId="{AE8116E8-70C0-4FA4-A50A-9943E5F95A49}" srcOrd="0" destOrd="0" presId="urn:microsoft.com/office/officeart/2005/8/layout/orgChart1"/>
    <dgm:cxn modelId="{6981CD34-B3A0-43F1-BA31-3AF2843797E4}" type="presParOf" srcId="{AE8116E8-70C0-4FA4-A50A-9943E5F95A49}" destId="{2456FA35-150F-4A43-9C65-B6617E6678EC}" srcOrd="0" destOrd="0" presId="urn:microsoft.com/office/officeart/2005/8/layout/orgChart1"/>
    <dgm:cxn modelId="{98A0ADD0-CA1E-499A-AEF7-85B90F9E26C1}" type="presParOf" srcId="{AE8116E8-70C0-4FA4-A50A-9943E5F95A49}" destId="{8ABCE909-6422-4427-956C-DB9635DEFDE8}" srcOrd="1" destOrd="0" presId="urn:microsoft.com/office/officeart/2005/8/layout/orgChart1"/>
    <dgm:cxn modelId="{919C3AFC-4A36-4AA9-ABA2-A697DCD3A494}" type="presParOf" srcId="{DD51B9A0-7A50-4C2E-BCAB-EB958416A93D}" destId="{18E6506C-9F71-4FB2-B40D-5DEA3043E3C6}" srcOrd="1" destOrd="0" presId="urn:microsoft.com/office/officeart/2005/8/layout/orgChart1"/>
    <dgm:cxn modelId="{7C95BE6D-E426-4ECD-AEC0-71E42BFF2DC5}" type="presParOf" srcId="{DD51B9A0-7A50-4C2E-BCAB-EB958416A93D}" destId="{18EFE569-FED6-4E7E-BC23-27AAF7E202EE}" srcOrd="2" destOrd="0" presId="urn:microsoft.com/office/officeart/2005/8/layout/orgChart1"/>
    <dgm:cxn modelId="{824F5F7A-73CF-452D-A65A-FD600DA79D41}" type="presParOf" srcId="{2F8EC428-1074-42DD-B07B-5A6A66A2188F}" destId="{8A9645CE-BE0F-4F14-80BD-65C8B667063E}" srcOrd="4" destOrd="0" presId="urn:microsoft.com/office/officeart/2005/8/layout/orgChart1"/>
    <dgm:cxn modelId="{A0B31911-AC67-4077-ADA7-40B23454E100}" type="presParOf" srcId="{2F8EC428-1074-42DD-B07B-5A6A66A2188F}" destId="{CCC90B4C-9AE5-41A9-B849-7BC53EF52032}" srcOrd="5" destOrd="0" presId="urn:microsoft.com/office/officeart/2005/8/layout/orgChart1"/>
    <dgm:cxn modelId="{E95DB099-9A2B-4077-A48C-A9ABA67C8881}" type="presParOf" srcId="{CCC90B4C-9AE5-41A9-B849-7BC53EF52032}" destId="{FADF75F4-E8CC-4431-8F6E-90C6318A8F1A}" srcOrd="0" destOrd="0" presId="urn:microsoft.com/office/officeart/2005/8/layout/orgChart1"/>
    <dgm:cxn modelId="{C234CCD9-896C-406A-A732-BDA0F5B4E889}" type="presParOf" srcId="{FADF75F4-E8CC-4431-8F6E-90C6318A8F1A}" destId="{7B632252-585B-41DA-A341-F20DF31D9E66}" srcOrd="0" destOrd="0" presId="urn:microsoft.com/office/officeart/2005/8/layout/orgChart1"/>
    <dgm:cxn modelId="{5B68B71B-C07E-43E1-A84D-3A866E69EF45}" type="presParOf" srcId="{FADF75F4-E8CC-4431-8F6E-90C6318A8F1A}" destId="{AE1192D8-B8E3-4E4B-B6A1-1D7733E6FD60}" srcOrd="1" destOrd="0" presId="urn:microsoft.com/office/officeart/2005/8/layout/orgChart1"/>
    <dgm:cxn modelId="{AA9356D8-10DD-486B-87C5-9986A91FBEF2}" type="presParOf" srcId="{CCC90B4C-9AE5-41A9-B849-7BC53EF52032}" destId="{C9D88F1A-2B10-4623-8079-0A6D203825EE}" srcOrd="1" destOrd="0" presId="urn:microsoft.com/office/officeart/2005/8/layout/orgChart1"/>
    <dgm:cxn modelId="{1DAB5547-841E-40EF-B62C-E7572FD00F44}" type="presParOf" srcId="{CCC90B4C-9AE5-41A9-B849-7BC53EF52032}" destId="{F299717A-65DC-466E-8E1C-F95F41CABEEE}" srcOrd="2" destOrd="0" presId="urn:microsoft.com/office/officeart/2005/8/layout/orgChart1"/>
    <dgm:cxn modelId="{53F1EEE1-DACC-4428-85C2-419B1E114D62}" type="presParOf" srcId="{F30CD3D6-D87B-4979-91B1-DC59659C1118}" destId="{52D69289-AFA4-4F03-A759-A969753E537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EB6EBF-8B9E-40BE-964E-01EA7D9A9785}"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3C73FC94-8CF7-4D9A-AAD3-16E3B02B600F}">
      <dgm:prSet phldrT="[Text]" custT="1"/>
      <dgm:spPr/>
      <dgm:t>
        <a:bodyPr/>
        <a:lstStyle/>
        <a:p>
          <a:r>
            <a:rPr lang="en-US" sz="1400" b="1" dirty="0"/>
            <a:t>Investigator</a:t>
          </a:r>
        </a:p>
      </dgm:t>
    </dgm:pt>
    <dgm:pt modelId="{4FD46786-E430-44DD-9E01-4B7D2FFCB7EC}" type="parTrans" cxnId="{CF2BAAA2-7911-4783-9AE9-D87F38063030}">
      <dgm:prSet/>
      <dgm:spPr/>
      <dgm:t>
        <a:bodyPr/>
        <a:lstStyle/>
        <a:p>
          <a:endParaRPr lang="en-US"/>
        </a:p>
      </dgm:t>
    </dgm:pt>
    <dgm:pt modelId="{B22A456A-ACD1-471D-AB3E-79D42D004564}" type="sibTrans" cxnId="{CF2BAAA2-7911-4783-9AE9-D87F38063030}">
      <dgm:prSet/>
      <dgm:spPr/>
      <dgm:t>
        <a:bodyPr/>
        <a:lstStyle/>
        <a:p>
          <a:endParaRPr lang="en-US"/>
        </a:p>
      </dgm:t>
    </dgm:pt>
    <dgm:pt modelId="{AD01E18A-67AE-46E3-9C84-394B67EE319C}">
      <dgm:prSet phldrT="[Text]" custT="1"/>
      <dgm:spPr/>
      <dgm:t>
        <a:bodyPr/>
        <a:lstStyle/>
        <a:p>
          <a:r>
            <a:rPr lang="en-US" sz="1500" dirty="0"/>
            <a:t>Assistant Principal</a:t>
          </a:r>
        </a:p>
      </dgm:t>
    </dgm:pt>
    <dgm:pt modelId="{BA7D9898-D0C5-4987-941A-D8FC6F864995}" type="parTrans" cxnId="{F5D0A107-D593-42A1-AEBF-0EA6E3BACD58}">
      <dgm:prSet/>
      <dgm:spPr/>
      <dgm:t>
        <a:bodyPr/>
        <a:lstStyle/>
        <a:p>
          <a:endParaRPr lang="en-US"/>
        </a:p>
      </dgm:t>
    </dgm:pt>
    <dgm:pt modelId="{F408A034-78F6-46E2-ABB1-D80556BEA1C2}" type="sibTrans" cxnId="{F5D0A107-D593-42A1-AEBF-0EA6E3BACD58}">
      <dgm:prSet/>
      <dgm:spPr/>
      <dgm:t>
        <a:bodyPr/>
        <a:lstStyle/>
        <a:p>
          <a:endParaRPr lang="en-US"/>
        </a:p>
      </dgm:t>
    </dgm:pt>
    <dgm:pt modelId="{E6BC1A65-874B-4372-902D-45DFCC69633C}">
      <dgm:prSet phldrT="[Text]" custT="1"/>
      <dgm:spPr/>
      <dgm:t>
        <a:bodyPr/>
        <a:lstStyle/>
        <a:p>
          <a:r>
            <a:rPr lang="en-US" sz="1500" b="1" dirty="0"/>
            <a:t>Decision-Maker</a:t>
          </a:r>
        </a:p>
      </dgm:t>
    </dgm:pt>
    <dgm:pt modelId="{E3F43ACC-5165-4C24-8767-1F41EA5F0E96}" type="parTrans" cxnId="{80B89921-1EA1-41B0-8766-5BD762034FB3}">
      <dgm:prSet/>
      <dgm:spPr/>
      <dgm:t>
        <a:bodyPr/>
        <a:lstStyle/>
        <a:p>
          <a:endParaRPr lang="en-US"/>
        </a:p>
      </dgm:t>
    </dgm:pt>
    <dgm:pt modelId="{1574F000-A718-493F-BE37-51B6F88FF9AC}" type="sibTrans" cxnId="{80B89921-1EA1-41B0-8766-5BD762034FB3}">
      <dgm:prSet/>
      <dgm:spPr/>
      <dgm:t>
        <a:bodyPr/>
        <a:lstStyle/>
        <a:p>
          <a:endParaRPr lang="en-US"/>
        </a:p>
      </dgm:t>
    </dgm:pt>
    <dgm:pt modelId="{27FDF3CB-DF40-4E5E-865A-12E5AA841868}">
      <dgm:prSet phldrT="[Text]" custT="1"/>
      <dgm:spPr/>
      <dgm:t>
        <a:bodyPr/>
        <a:lstStyle/>
        <a:p>
          <a:r>
            <a:rPr lang="en-US" sz="1500" dirty="0"/>
            <a:t>School Principal</a:t>
          </a:r>
        </a:p>
      </dgm:t>
    </dgm:pt>
    <dgm:pt modelId="{B6627ADD-33E8-48F2-9B66-2452EAF2E311}" type="parTrans" cxnId="{FCBB0851-9354-4E74-AC4C-3C3F7A58F53F}">
      <dgm:prSet/>
      <dgm:spPr/>
      <dgm:t>
        <a:bodyPr/>
        <a:lstStyle/>
        <a:p>
          <a:endParaRPr lang="en-US"/>
        </a:p>
      </dgm:t>
    </dgm:pt>
    <dgm:pt modelId="{11F9CF05-69C5-444D-A829-3A34EE588A42}" type="sibTrans" cxnId="{FCBB0851-9354-4E74-AC4C-3C3F7A58F53F}">
      <dgm:prSet/>
      <dgm:spPr/>
      <dgm:t>
        <a:bodyPr/>
        <a:lstStyle/>
        <a:p>
          <a:endParaRPr lang="en-US"/>
        </a:p>
      </dgm:t>
    </dgm:pt>
    <dgm:pt modelId="{B597CC26-FBE6-469C-A036-8DF053DFE142}">
      <dgm:prSet phldrT="[Text]" custT="1"/>
      <dgm:spPr/>
      <dgm:t>
        <a:bodyPr/>
        <a:lstStyle/>
        <a:p>
          <a:r>
            <a:rPr lang="en-US" sz="1400" b="1" dirty="0"/>
            <a:t>Title IX Coordinator</a:t>
          </a:r>
        </a:p>
      </dgm:t>
    </dgm:pt>
    <dgm:pt modelId="{82D1A0EC-3183-4F48-8B16-E4EA8325C768}" type="parTrans" cxnId="{48E54CD6-043D-4286-ADAA-4DB8F41763E5}">
      <dgm:prSet/>
      <dgm:spPr/>
      <dgm:t>
        <a:bodyPr/>
        <a:lstStyle/>
        <a:p>
          <a:endParaRPr lang="en-US"/>
        </a:p>
      </dgm:t>
    </dgm:pt>
    <dgm:pt modelId="{4197D98E-359D-41C0-97D4-3D49B1B65C43}" type="sibTrans" cxnId="{48E54CD6-043D-4286-ADAA-4DB8F41763E5}">
      <dgm:prSet/>
      <dgm:spPr/>
      <dgm:t>
        <a:bodyPr/>
        <a:lstStyle/>
        <a:p>
          <a:endParaRPr lang="en-US"/>
        </a:p>
      </dgm:t>
    </dgm:pt>
    <dgm:pt modelId="{12B4EA56-CDDB-4999-A845-2A51452F5F1C}">
      <dgm:prSet phldrT="[Text]" custT="1"/>
      <dgm:spPr/>
      <dgm:t>
        <a:bodyPr/>
        <a:lstStyle/>
        <a:p>
          <a:r>
            <a:rPr lang="en-US" sz="1500" dirty="0"/>
            <a:t>Assistant Superintendent</a:t>
          </a:r>
        </a:p>
      </dgm:t>
    </dgm:pt>
    <dgm:pt modelId="{9BA2EDCC-7BEA-4D87-8759-6F733D7780BA}" type="parTrans" cxnId="{277A5641-35E5-4ABF-A21F-74304F938F52}">
      <dgm:prSet/>
      <dgm:spPr/>
      <dgm:t>
        <a:bodyPr/>
        <a:lstStyle/>
        <a:p>
          <a:endParaRPr lang="en-US"/>
        </a:p>
      </dgm:t>
    </dgm:pt>
    <dgm:pt modelId="{3A98B596-DD45-4DFB-A041-7FF828E70CB9}" type="sibTrans" cxnId="{277A5641-35E5-4ABF-A21F-74304F938F52}">
      <dgm:prSet/>
      <dgm:spPr/>
      <dgm:t>
        <a:bodyPr/>
        <a:lstStyle/>
        <a:p>
          <a:endParaRPr lang="en-US"/>
        </a:p>
      </dgm:t>
    </dgm:pt>
    <dgm:pt modelId="{CA85AA27-65DB-4FF7-9D5A-63E2E73033CA}" type="pres">
      <dgm:prSet presAssocID="{DCEB6EBF-8B9E-40BE-964E-01EA7D9A9785}" presName="theList" presStyleCnt="0">
        <dgm:presLayoutVars>
          <dgm:dir/>
          <dgm:animLvl val="lvl"/>
          <dgm:resizeHandles val="exact"/>
        </dgm:presLayoutVars>
      </dgm:prSet>
      <dgm:spPr/>
    </dgm:pt>
    <dgm:pt modelId="{E01A4EC9-7A9A-4720-97C2-4F184744B19F}" type="pres">
      <dgm:prSet presAssocID="{3C73FC94-8CF7-4D9A-AAD3-16E3B02B600F}" presName="compNode" presStyleCnt="0"/>
      <dgm:spPr/>
    </dgm:pt>
    <dgm:pt modelId="{89631EFF-4420-40FB-A71C-584DD4B2DCDC}" type="pres">
      <dgm:prSet presAssocID="{3C73FC94-8CF7-4D9A-AAD3-16E3B02B600F}" presName="noGeometry" presStyleCnt="0"/>
      <dgm:spPr/>
    </dgm:pt>
    <dgm:pt modelId="{580E4FED-F042-43ED-B590-0F7B78395375}" type="pres">
      <dgm:prSet presAssocID="{3C73FC94-8CF7-4D9A-AAD3-16E3B02B600F}" presName="childTextVisible" presStyleLbl="bgAccFollowNode1" presStyleIdx="0" presStyleCnt="3">
        <dgm:presLayoutVars>
          <dgm:bulletEnabled val="1"/>
        </dgm:presLayoutVars>
      </dgm:prSet>
      <dgm:spPr/>
    </dgm:pt>
    <dgm:pt modelId="{35432E40-C093-4BBF-91D2-7ED4138A76CA}" type="pres">
      <dgm:prSet presAssocID="{3C73FC94-8CF7-4D9A-AAD3-16E3B02B600F}" presName="childTextHidden" presStyleLbl="bgAccFollowNode1" presStyleIdx="0" presStyleCnt="3"/>
      <dgm:spPr/>
    </dgm:pt>
    <dgm:pt modelId="{87C16CA2-3820-4DED-82BC-DCB20CFAC4EC}" type="pres">
      <dgm:prSet presAssocID="{3C73FC94-8CF7-4D9A-AAD3-16E3B02B600F}" presName="parentText" presStyleLbl="node1" presStyleIdx="0" presStyleCnt="3">
        <dgm:presLayoutVars>
          <dgm:chMax val="1"/>
          <dgm:bulletEnabled val="1"/>
        </dgm:presLayoutVars>
      </dgm:prSet>
      <dgm:spPr/>
    </dgm:pt>
    <dgm:pt modelId="{95A36B22-03F8-419A-9282-86DC40269758}" type="pres">
      <dgm:prSet presAssocID="{3C73FC94-8CF7-4D9A-AAD3-16E3B02B600F}" presName="aSpace" presStyleCnt="0"/>
      <dgm:spPr/>
    </dgm:pt>
    <dgm:pt modelId="{1007E9B9-098D-40A0-B4D7-9E2D1E803B71}" type="pres">
      <dgm:prSet presAssocID="{E6BC1A65-874B-4372-902D-45DFCC69633C}" presName="compNode" presStyleCnt="0"/>
      <dgm:spPr/>
    </dgm:pt>
    <dgm:pt modelId="{80A5E754-7462-4C20-8BB8-9F1A80A7A3A9}" type="pres">
      <dgm:prSet presAssocID="{E6BC1A65-874B-4372-902D-45DFCC69633C}" presName="noGeometry" presStyleCnt="0"/>
      <dgm:spPr/>
    </dgm:pt>
    <dgm:pt modelId="{38EF8256-2E83-4BAD-9C02-E8F555C7F36A}" type="pres">
      <dgm:prSet presAssocID="{E6BC1A65-874B-4372-902D-45DFCC69633C}" presName="childTextVisible" presStyleLbl="bgAccFollowNode1" presStyleIdx="1" presStyleCnt="3">
        <dgm:presLayoutVars>
          <dgm:bulletEnabled val="1"/>
        </dgm:presLayoutVars>
      </dgm:prSet>
      <dgm:spPr/>
    </dgm:pt>
    <dgm:pt modelId="{9162C5AB-233A-4E10-8B0B-224F063663C5}" type="pres">
      <dgm:prSet presAssocID="{E6BC1A65-874B-4372-902D-45DFCC69633C}" presName="childTextHidden" presStyleLbl="bgAccFollowNode1" presStyleIdx="1" presStyleCnt="3"/>
      <dgm:spPr/>
    </dgm:pt>
    <dgm:pt modelId="{6C744F28-80A2-4956-AFA5-17B9DEE8A1A2}" type="pres">
      <dgm:prSet presAssocID="{E6BC1A65-874B-4372-902D-45DFCC69633C}" presName="parentText" presStyleLbl="node1" presStyleIdx="1" presStyleCnt="3">
        <dgm:presLayoutVars>
          <dgm:chMax val="1"/>
          <dgm:bulletEnabled val="1"/>
        </dgm:presLayoutVars>
      </dgm:prSet>
      <dgm:spPr/>
    </dgm:pt>
    <dgm:pt modelId="{44622981-C35F-451E-B1C9-C73CBAC34872}" type="pres">
      <dgm:prSet presAssocID="{E6BC1A65-874B-4372-902D-45DFCC69633C}" presName="aSpace" presStyleCnt="0"/>
      <dgm:spPr/>
    </dgm:pt>
    <dgm:pt modelId="{2484670E-EECE-41FD-8AEC-12ACCC54EF4D}" type="pres">
      <dgm:prSet presAssocID="{B597CC26-FBE6-469C-A036-8DF053DFE142}" presName="compNode" presStyleCnt="0"/>
      <dgm:spPr/>
    </dgm:pt>
    <dgm:pt modelId="{F3E03C96-2DDB-4DE6-9D08-41253BA7F5BD}" type="pres">
      <dgm:prSet presAssocID="{B597CC26-FBE6-469C-A036-8DF053DFE142}" presName="noGeometry" presStyleCnt="0"/>
      <dgm:spPr/>
    </dgm:pt>
    <dgm:pt modelId="{C3C22761-0B6F-43AA-8D65-DB9F8AFBEE63}" type="pres">
      <dgm:prSet presAssocID="{B597CC26-FBE6-469C-A036-8DF053DFE142}" presName="childTextVisible" presStyleLbl="bgAccFollowNode1" presStyleIdx="2" presStyleCnt="3">
        <dgm:presLayoutVars>
          <dgm:bulletEnabled val="1"/>
        </dgm:presLayoutVars>
      </dgm:prSet>
      <dgm:spPr/>
    </dgm:pt>
    <dgm:pt modelId="{826BE16C-B8E2-47EF-A5B1-26F859D27038}" type="pres">
      <dgm:prSet presAssocID="{B597CC26-FBE6-469C-A036-8DF053DFE142}" presName="childTextHidden" presStyleLbl="bgAccFollowNode1" presStyleIdx="2" presStyleCnt="3"/>
      <dgm:spPr/>
    </dgm:pt>
    <dgm:pt modelId="{CB892BC2-29FB-4CE4-A497-FF5922E47E5B}" type="pres">
      <dgm:prSet presAssocID="{B597CC26-FBE6-469C-A036-8DF053DFE142}" presName="parentText" presStyleLbl="node1" presStyleIdx="2" presStyleCnt="3" custScaleX="104194" custScaleY="103537">
        <dgm:presLayoutVars>
          <dgm:chMax val="1"/>
          <dgm:bulletEnabled val="1"/>
        </dgm:presLayoutVars>
      </dgm:prSet>
      <dgm:spPr/>
    </dgm:pt>
  </dgm:ptLst>
  <dgm:cxnLst>
    <dgm:cxn modelId="{F5D0A107-D593-42A1-AEBF-0EA6E3BACD58}" srcId="{3C73FC94-8CF7-4D9A-AAD3-16E3B02B600F}" destId="{AD01E18A-67AE-46E3-9C84-394B67EE319C}" srcOrd="0" destOrd="0" parTransId="{BA7D9898-D0C5-4987-941A-D8FC6F864995}" sibTransId="{F408A034-78F6-46E2-ABB1-D80556BEA1C2}"/>
    <dgm:cxn modelId="{B9396C1C-605F-4CDA-A127-7AD7F9B4BB33}" type="presOf" srcId="{12B4EA56-CDDB-4999-A845-2A51452F5F1C}" destId="{826BE16C-B8E2-47EF-A5B1-26F859D27038}" srcOrd="1" destOrd="0" presId="urn:microsoft.com/office/officeart/2005/8/layout/hProcess6"/>
    <dgm:cxn modelId="{80B89921-1EA1-41B0-8766-5BD762034FB3}" srcId="{DCEB6EBF-8B9E-40BE-964E-01EA7D9A9785}" destId="{E6BC1A65-874B-4372-902D-45DFCC69633C}" srcOrd="1" destOrd="0" parTransId="{E3F43ACC-5165-4C24-8767-1F41EA5F0E96}" sibTransId="{1574F000-A718-493F-BE37-51B6F88FF9AC}"/>
    <dgm:cxn modelId="{3B161435-3F36-4243-8A83-47B4F9AE8F5A}" type="presOf" srcId="{E6BC1A65-874B-4372-902D-45DFCC69633C}" destId="{6C744F28-80A2-4956-AFA5-17B9DEE8A1A2}" srcOrd="0" destOrd="0" presId="urn:microsoft.com/office/officeart/2005/8/layout/hProcess6"/>
    <dgm:cxn modelId="{277A5641-35E5-4ABF-A21F-74304F938F52}" srcId="{B597CC26-FBE6-469C-A036-8DF053DFE142}" destId="{12B4EA56-CDDB-4999-A845-2A51452F5F1C}" srcOrd="0" destOrd="0" parTransId="{9BA2EDCC-7BEA-4D87-8759-6F733D7780BA}" sibTransId="{3A98B596-DD45-4DFB-A041-7FF828E70CB9}"/>
    <dgm:cxn modelId="{FCBB0851-9354-4E74-AC4C-3C3F7A58F53F}" srcId="{E6BC1A65-874B-4372-902D-45DFCC69633C}" destId="{27FDF3CB-DF40-4E5E-865A-12E5AA841868}" srcOrd="0" destOrd="0" parTransId="{B6627ADD-33E8-48F2-9B66-2452EAF2E311}" sibTransId="{11F9CF05-69C5-444D-A829-3A34EE588A42}"/>
    <dgm:cxn modelId="{3D909354-AA99-4E58-A61B-A3CEAA0AEDC5}" type="presOf" srcId="{27FDF3CB-DF40-4E5E-865A-12E5AA841868}" destId="{38EF8256-2E83-4BAD-9C02-E8F555C7F36A}" srcOrd="0" destOrd="0" presId="urn:microsoft.com/office/officeart/2005/8/layout/hProcess6"/>
    <dgm:cxn modelId="{B12C7377-12C8-4992-8CED-DC9B90C544ED}" type="presOf" srcId="{27FDF3CB-DF40-4E5E-865A-12E5AA841868}" destId="{9162C5AB-233A-4E10-8B0B-224F063663C5}" srcOrd="1" destOrd="0" presId="urn:microsoft.com/office/officeart/2005/8/layout/hProcess6"/>
    <dgm:cxn modelId="{CF2BAAA2-7911-4783-9AE9-D87F38063030}" srcId="{DCEB6EBF-8B9E-40BE-964E-01EA7D9A9785}" destId="{3C73FC94-8CF7-4D9A-AAD3-16E3B02B600F}" srcOrd="0" destOrd="0" parTransId="{4FD46786-E430-44DD-9E01-4B7D2FFCB7EC}" sibTransId="{B22A456A-ACD1-471D-AB3E-79D42D004564}"/>
    <dgm:cxn modelId="{4C407FBB-05A8-4944-A3CF-E397FD617D16}" type="presOf" srcId="{DCEB6EBF-8B9E-40BE-964E-01EA7D9A9785}" destId="{CA85AA27-65DB-4FF7-9D5A-63E2E73033CA}" srcOrd="0" destOrd="0" presId="urn:microsoft.com/office/officeart/2005/8/layout/hProcess6"/>
    <dgm:cxn modelId="{180503C4-1885-4674-893E-115AC4ABC23F}" type="presOf" srcId="{AD01E18A-67AE-46E3-9C84-394B67EE319C}" destId="{580E4FED-F042-43ED-B590-0F7B78395375}" srcOrd="0" destOrd="0" presId="urn:microsoft.com/office/officeart/2005/8/layout/hProcess6"/>
    <dgm:cxn modelId="{6E62EEC9-D372-40D8-918C-7009F2BFDF16}" type="presOf" srcId="{AD01E18A-67AE-46E3-9C84-394B67EE319C}" destId="{35432E40-C093-4BBF-91D2-7ED4138A76CA}" srcOrd="1" destOrd="0" presId="urn:microsoft.com/office/officeart/2005/8/layout/hProcess6"/>
    <dgm:cxn modelId="{E20406CE-E02B-4FE4-B00F-8CA92B3CBCC1}" type="presOf" srcId="{12B4EA56-CDDB-4999-A845-2A51452F5F1C}" destId="{C3C22761-0B6F-43AA-8D65-DB9F8AFBEE63}" srcOrd="0" destOrd="0" presId="urn:microsoft.com/office/officeart/2005/8/layout/hProcess6"/>
    <dgm:cxn modelId="{48E54CD6-043D-4286-ADAA-4DB8F41763E5}" srcId="{DCEB6EBF-8B9E-40BE-964E-01EA7D9A9785}" destId="{B597CC26-FBE6-469C-A036-8DF053DFE142}" srcOrd="2" destOrd="0" parTransId="{82D1A0EC-3183-4F48-8B16-E4EA8325C768}" sibTransId="{4197D98E-359D-41C0-97D4-3D49B1B65C43}"/>
    <dgm:cxn modelId="{91B270DD-563A-448B-AC7F-EF15756652A2}" type="presOf" srcId="{B597CC26-FBE6-469C-A036-8DF053DFE142}" destId="{CB892BC2-29FB-4CE4-A497-FF5922E47E5B}" srcOrd="0" destOrd="0" presId="urn:microsoft.com/office/officeart/2005/8/layout/hProcess6"/>
    <dgm:cxn modelId="{79586AE6-C749-45FE-8DEE-E1F3C963B4FB}" type="presOf" srcId="{3C73FC94-8CF7-4D9A-AAD3-16E3B02B600F}" destId="{87C16CA2-3820-4DED-82BC-DCB20CFAC4EC}" srcOrd="0" destOrd="0" presId="urn:microsoft.com/office/officeart/2005/8/layout/hProcess6"/>
    <dgm:cxn modelId="{9F6072FF-77A3-4C6A-9755-1F22E3F44B3C}" type="presParOf" srcId="{CA85AA27-65DB-4FF7-9D5A-63E2E73033CA}" destId="{E01A4EC9-7A9A-4720-97C2-4F184744B19F}" srcOrd="0" destOrd="0" presId="urn:microsoft.com/office/officeart/2005/8/layout/hProcess6"/>
    <dgm:cxn modelId="{865DB442-5282-4FD8-8DFC-366DB480917A}" type="presParOf" srcId="{E01A4EC9-7A9A-4720-97C2-4F184744B19F}" destId="{89631EFF-4420-40FB-A71C-584DD4B2DCDC}" srcOrd="0" destOrd="0" presId="urn:microsoft.com/office/officeart/2005/8/layout/hProcess6"/>
    <dgm:cxn modelId="{0BE2AD32-B554-42D4-B079-EFC7EA5DA79E}" type="presParOf" srcId="{E01A4EC9-7A9A-4720-97C2-4F184744B19F}" destId="{580E4FED-F042-43ED-B590-0F7B78395375}" srcOrd="1" destOrd="0" presId="urn:microsoft.com/office/officeart/2005/8/layout/hProcess6"/>
    <dgm:cxn modelId="{979E84DD-D548-4FC0-B39F-D3DC2C6AAA06}" type="presParOf" srcId="{E01A4EC9-7A9A-4720-97C2-4F184744B19F}" destId="{35432E40-C093-4BBF-91D2-7ED4138A76CA}" srcOrd="2" destOrd="0" presId="urn:microsoft.com/office/officeart/2005/8/layout/hProcess6"/>
    <dgm:cxn modelId="{7252F15C-0497-45FD-AA54-30EB61622EEA}" type="presParOf" srcId="{E01A4EC9-7A9A-4720-97C2-4F184744B19F}" destId="{87C16CA2-3820-4DED-82BC-DCB20CFAC4EC}" srcOrd="3" destOrd="0" presId="urn:microsoft.com/office/officeart/2005/8/layout/hProcess6"/>
    <dgm:cxn modelId="{2FF194C7-D329-4A8C-BC26-B13962F19B84}" type="presParOf" srcId="{CA85AA27-65DB-4FF7-9D5A-63E2E73033CA}" destId="{95A36B22-03F8-419A-9282-86DC40269758}" srcOrd="1" destOrd="0" presId="urn:microsoft.com/office/officeart/2005/8/layout/hProcess6"/>
    <dgm:cxn modelId="{90F86B7A-AAAA-4384-8083-9F5192524047}" type="presParOf" srcId="{CA85AA27-65DB-4FF7-9D5A-63E2E73033CA}" destId="{1007E9B9-098D-40A0-B4D7-9E2D1E803B71}" srcOrd="2" destOrd="0" presId="urn:microsoft.com/office/officeart/2005/8/layout/hProcess6"/>
    <dgm:cxn modelId="{C8956A7D-DE82-4A9A-A736-4814BF15D767}" type="presParOf" srcId="{1007E9B9-098D-40A0-B4D7-9E2D1E803B71}" destId="{80A5E754-7462-4C20-8BB8-9F1A80A7A3A9}" srcOrd="0" destOrd="0" presId="urn:microsoft.com/office/officeart/2005/8/layout/hProcess6"/>
    <dgm:cxn modelId="{4CAC700A-F5E0-4E77-A412-39924B14B08D}" type="presParOf" srcId="{1007E9B9-098D-40A0-B4D7-9E2D1E803B71}" destId="{38EF8256-2E83-4BAD-9C02-E8F555C7F36A}" srcOrd="1" destOrd="0" presId="urn:microsoft.com/office/officeart/2005/8/layout/hProcess6"/>
    <dgm:cxn modelId="{394D10FE-66A1-4D22-9EC5-3A53C1CB1475}" type="presParOf" srcId="{1007E9B9-098D-40A0-B4D7-9E2D1E803B71}" destId="{9162C5AB-233A-4E10-8B0B-224F063663C5}" srcOrd="2" destOrd="0" presId="urn:microsoft.com/office/officeart/2005/8/layout/hProcess6"/>
    <dgm:cxn modelId="{A5EC8178-0739-453D-B3B9-76F52BDCCA7B}" type="presParOf" srcId="{1007E9B9-098D-40A0-B4D7-9E2D1E803B71}" destId="{6C744F28-80A2-4956-AFA5-17B9DEE8A1A2}" srcOrd="3" destOrd="0" presId="urn:microsoft.com/office/officeart/2005/8/layout/hProcess6"/>
    <dgm:cxn modelId="{027336C9-AA8F-42D7-952C-D562645F9EB3}" type="presParOf" srcId="{CA85AA27-65DB-4FF7-9D5A-63E2E73033CA}" destId="{44622981-C35F-451E-B1C9-C73CBAC34872}" srcOrd="3" destOrd="0" presId="urn:microsoft.com/office/officeart/2005/8/layout/hProcess6"/>
    <dgm:cxn modelId="{C2B2348A-0AAB-44CD-B78A-ADF004E442E8}" type="presParOf" srcId="{CA85AA27-65DB-4FF7-9D5A-63E2E73033CA}" destId="{2484670E-EECE-41FD-8AEC-12ACCC54EF4D}" srcOrd="4" destOrd="0" presId="urn:microsoft.com/office/officeart/2005/8/layout/hProcess6"/>
    <dgm:cxn modelId="{D886527A-898B-41D0-A014-FA07A8A47C50}" type="presParOf" srcId="{2484670E-EECE-41FD-8AEC-12ACCC54EF4D}" destId="{F3E03C96-2DDB-4DE6-9D08-41253BA7F5BD}" srcOrd="0" destOrd="0" presId="urn:microsoft.com/office/officeart/2005/8/layout/hProcess6"/>
    <dgm:cxn modelId="{2EA7A3DE-BA77-4D06-B896-9AD99E5775EC}" type="presParOf" srcId="{2484670E-EECE-41FD-8AEC-12ACCC54EF4D}" destId="{C3C22761-0B6F-43AA-8D65-DB9F8AFBEE63}" srcOrd="1" destOrd="0" presId="urn:microsoft.com/office/officeart/2005/8/layout/hProcess6"/>
    <dgm:cxn modelId="{B41C245E-00C9-4C2D-9260-481BC3243AFF}" type="presParOf" srcId="{2484670E-EECE-41FD-8AEC-12ACCC54EF4D}" destId="{826BE16C-B8E2-47EF-A5B1-26F859D27038}" srcOrd="2" destOrd="0" presId="urn:microsoft.com/office/officeart/2005/8/layout/hProcess6"/>
    <dgm:cxn modelId="{B74BBD7D-C780-4A40-B70D-588DC175C981}" type="presParOf" srcId="{2484670E-EECE-41FD-8AEC-12ACCC54EF4D}" destId="{CB892BC2-29FB-4CE4-A497-FF5922E47E5B}"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B20C13-E4F6-430F-9C61-9DEE6742B9C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67CC966-B381-4A94-8BFA-FE78F7BDFC3D}">
      <dgm:prSet custT="1"/>
      <dgm:spPr/>
      <dgm:t>
        <a:bodyPr/>
        <a:lstStyle/>
        <a:p>
          <a:r>
            <a:rPr lang="en-US" sz="1800" b="0" i="0" dirty="0"/>
            <a:t>When a complaint is dismissed in its entirety or in part, the school must promptly send written notice of the dismissal and the reason for dismissal to the parties </a:t>
          </a:r>
          <a:endParaRPr lang="en-US" sz="1800" dirty="0"/>
        </a:p>
      </dgm:t>
    </dgm:pt>
    <dgm:pt modelId="{33610EBD-2117-4121-A064-F616744C9BF0}" type="parTrans" cxnId="{8640DF68-83C4-47C9-B43D-33CCB97028A2}">
      <dgm:prSet/>
      <dgm:spPr/>
      <dgm:t>
        <a:bodyPr/>
        <a:lstStyle/>
        <a:p>
          <a:endParaRPr lang="en-US"/>
        </a:p>
      </dgm:t>
    </dgm:pt>
    <dgm:pt modelId="{FA8BFE6C-F50C-4483-9E60-D16D0BCA5D24}" type="sibTrans" cxnId="{8640DF68-83C4-47C9-B43D-33CCB97028A2}">
      <dgm:prSet/>
      <dgm:spPr/>
      <dgm:t>
        <a:bodyPr/>
        <a:lstStyle/>
        <a:p>
          <a:endParaRPr lang="en-US"/>
        </a:p>
      </dgm:t>
    </dgm:pt>
    <dgm:pt modelId="{F18DCAC2-5F70-4CF9-8585-C39FAF557CF6}">
      <dgm:prSet custT="1"/>
      <dgm:spPr/>
      <dgm:t>
        <a:bodyPr/>
        <a:lstStyle/>
        <a:p>
          <a:r>
            <a:rPr lang="en-US" sz="1800" b="0" i="0" dirty="0"/>
            <a:t>Both parties have a right to appeal this decision </a:t>
          </a:r>
          <a:endParaRPr lang="en-US" sz="1800" dirty="0"/>
        </a:p>
      </dgm:t>
    </dgm:pt>
    <dgm:pt modelId="{11FB5AA4-A5FE-4E3B-8B4C-8A795DC13515}" type="parTrans" cxnId="{C7C8FE25-5C8A-4097-B6D1-D423D194706C}">
      <dgm:prSet/>
      <dgm:spPr/>
      <dgm:t>
        <a:bodyPr/>
        <a:lstStyle/>
        <a:p>
          <a:endParaRPr lang="en-US"/>
        </a:p>
      </dgm:t>
    </dgm:pt>
    <dgm:pt modelId="{738BE475-E71C-485E-B534-F5A7FB498ADD}" type="sibTrans" cxnId="{C7C8FE25-5C8A-4097-B6D1-D423D194706C}">
      <dgm:prSet/>
      <dgm:spPr/>
      <dgm:t>
        <a:bodyPr/>
        <a:lstStyle/>
        <a:p>
          <a:endParaRPr lang="en-US"/>
        </a:p>
      </dgm:t>
    </dgm:pt>
    <dgm:pt modelId="{3F359A13-37F1-4F67-9865-9E89341F6351}">
      <dgm:prSet custT="1"/>
      <dgm:spPr/>
      <dgm:t>
        <a:bodyPr/>
        <a:lstStyle/>
        <a:p>
          <a:r>
            <a:rPr lang="en-US" sz="1800" b="0" i="0" dirty="0"/>
            <a:t>Must include appeal process in dismissal notice </a:t>
          </a:r>
          <a:endParaRPr lang="en-US" sz="1800" dirty="0"/>
        </a:p>
      </dgm:t>
    </dgm:pt>
    <dgm:pt modelId="{80485BA5-FE61-4A23-9498-D83667CB1841}" type="parTrans" cxnId="{361C923E-AD40-4C1A-A28C-FD9209025C9B}">
      <dgm:prSet/>
      <dgm:spPr/>
      <dgm:t>
        <a:bodyPr/>
        <a:lstStyle/>
        <a:p>
          <a:endParaRPr lang="en-US"/>
        </a:p>
      </dgm:t>
    </dgm:pt>
    <dgm:pt modelId="{5D87873E-4936-4227-8592-091168F8D447}" type="sibTrans" cxnId="{361C923E-AD40-4C1A-A28C-FD9209025C9B}">
      <dgm:prSet/>
      <dgm:spPr/>
      <dgm:t>
        <a:bodyPr/>
        <a:lstStyle/>
        <a:p>
          <a:endParaRPr lang="en-US"/>
        </a:p>
      </dgm:t>
    </dgm:pt>
    <dgm:pt modelId="{66B15119-71D2-44F8-9217-968882D8C406}" type="pres">
      <dgm:prSet presAssocID="{CFB20C13-E4F6-430F-9C61-9DEE6742B9C9}" presName="root" presStyleCnt="0">
        <dgm:presLayoutVars>
          <dgm:dir/>
          <dgm:resizeHandles val="exact"/>
        </dgm:presLayoutVars>
      </dgm:prSet>
      <dgm:spPr/>
    </dgm:pt>
    <dgm:pt modelId="{22E8410F-8537-4180-AF24-47E15FD30CB2}" type="pres">
      <dgm:prSet presAssocID="{B67CC966-B381-4A94-8BFA-FE78F7BDFC3D}" presName="compNode" presStyleCnt="0"/>
      <dgm:spPr/>
    </dgm:pt>
    <dgm:pt modelId="{D3FEE83A-7934-4C40-9DA5-C8E67A8EF2F7}" type="pres">
      <dgm:prSet presAssocID="{B67CC966-B381-4A94-8BFA-FE78F7BDFC3D}" presName="bgRect" presStyleLbl="bgShp" presStyleIdx="0" presStyleCnt="3"/>
      <dgm:spPr/>
    </dgm:pt>
    <dgm:pt modelId="{AD2441B1-03EF-4644-84E1-77BFAEC5A363}" type="pres">
      <dgm:prSet presAssocID="{B67CC966-B381-4A94-8BFA-FE78F7BDFC3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FD88F024-95AD-4783-A2BE-32B5062F9975}" type="pres">
      <dgm:prSet presAssocID="{B67CC966-B381-4A94-8BFA-FE78F7BDFC3D}" presName="spaceRect" presStyleCnt="0"/>
      <dgm:spPr/>
    </dgm:pt>
    <dgm:pt modelId="{22F1E083-9F3E-4706-B151-888BBE799D58}" type="pres">
      <dgm:prSet presAssocID="{B67CC966-B381-4A94-8BFA-FE78F7BDFC3D}" presName="parTx" presStyleLbl="revTx" presStyleIdx="0" presStyleCnt="3">
        <dgm:presLayoutVars>
          <dgm:chMax val="0"/>
          <dgm:chPref val="0"/>
        </dgm:presLayoutVars>
      </dgm:prSet>
      <dgm:spPr/>
    </dgm:pt>
    <dgm:pt modelId="{3F9A1FDF-9CC2-41E9-A28C-B4A16B6AB5F8}" type="pres">
      <dgm:prSet presAssocID="{FA8BFE6C-F50C-4483-9E60-D16D0BCA5D24}" presName="sibTrans" presStyleCnt="0"/>
      <dgm:spPr/>
    </dgm:pt>
    <dgm:pt modelId="{56695CE0-7E2E-4DC1-9ADC-86620BA30882}" type="pres">
      <dgm:prSet presAssocID="{F18DCAC2-5F70-4CF9-8585-C39FAF557CF6}" presName="compNode" presStyleCnt="0"/>
      <dgm:spPr/>
    </dgm:pt>
    <dgm:pt modelId="{2437BFD9-9A07-49F7-9A39-75B49DC097A5}" type="pres">
      <dgm:prSet presAssocID="{F18DCAC2-5F70-4CF9-8585-C39FAF557CF6}" presName="bgRect" presStyleLbl="bgShp" presStyleIdx="1" presStyleCnt="3"/>
      <dgm:spPr/>
    </dgm:pt>
    <dgm:pt modelId="{6224D742-7BF9-4430-A797-557BB67E1D0D}" type="pres">
      <dgm:prSet presAssocID="{F18DCAC2-5F70-4CF9-8585-C39FAF557CF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CDEC2650-1562-47F1-AB5D-BB571EF56825}" type="pres">
      <dgm:prSet presAssocID="{F18DCAC2-5F70-4CF9-8585-C39FAF557CF6}" presName="spaceRect" presStyleCnt="0"/>
      <dgm:spPr/>
    </dgm:pt>
    <dgm:pt modelId="{2ACE887E-127C-45C1-A770-19A652F46378}" type="pres">
      <dgm:prSet presAssocID="{F18DCAC2-5F70-4CF9-8585-C39FAF557CF6}" presName="parTx" presStyleLbl="revTx" presStyleIdx="1" presStyleCnt="3">
        <dgm:presLayoutVars>
          <dgm:chMax val="0"/>
          <dgm:chPref val="0"/>
        </dgm:presLayoutVars>
      </dgm:prSet>
      <dgm:spPr/>
    </dgm:pt>
    <dgm:pt modelId="{BB34ECEB-11C5-4521-A938-4744C87E5E70}" type="pres">
      <dgm:prSet presAssocID="{738BE475-E71C-485E-B534-F5A7FB498ADD}" presName="sibTrans" presStyleCnt="0"/>
      <dgm:spPr/>
    </dgm:pt>
    <dgm:pt modelId="{893D3464-2BF9-4C92-BD80-0E2C7D0266E4}" type="pres">
      <dgm:prSet presAssocID="{3F359A13-37F1-4F67-9865-9E89341F6351}" presName="compNode" presStyleCnt="0"/>
      <dgm:spPr/>
    </dgm:pt>
    <dgm:pt modelId="{B0503F7D-3102-466A-AC0C-948A873CCC2D}" type="pres">
      <dgm:prSet presAssocID="{3F359A13-37F1-4F67-9865-9E89341F6351}" presName="bgRect" presStyleLbl="bgShp" presStyleIdx="2" presStyleCnt="3"/>
      <dgm:spPr/>
    </dgm:pt>
    <dgm:pt modelId="{74A217CD-2E5B-4D00-8533-871C59C46993}" type="pres">
      <dgm:prSet presAssocID="{3F359A13-37F1-4F67-9865-9E89341F635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0F49161E-1532-4E4A-9921-1BF0C7351E15}" type="pres">
      <dgm:prSet presAssocID="{3F359A13-37F1-4F67-9865-9E89341F6351}" presName="spaceRect" presStyleCnt="0"/>
      <dgm:spPr/>
    </dgm:pt>
    <dgm:pt modelId="{4085D73E-1789-44BA-B861-024AEC8902BE}" type="pres">
      <dgm:prSet presAssocID="{3F359A13-37F1-4F67-9865-9E89341F6351}" presName="parTx" presStyleLbl="revTx" presStyleIdx="2" presStyleCnt="3">
        <dgm:presLayoutVars>
          <dgm:chMax val="0"/>
          <dgm:chPref val="0"/>
        </dgm:presLayoutVars>
      </dgm:prSet>
      <dgm:spPr/>
    </dgm:pt>
  </dgm:ptLst>
  <dgm:cxnLst>
    <dgm:cxn modelId="{C7C8FE25-5C8A-4097-B6D1-D423D194706C}" srcId="{CFB20C13-E4F6-430F-9C61-9DEE6742B9C9}" destId="{F18DCAC2-5F70-4CF9-8585-C39FAF557CF6}" srcOrd="1" destOrd="0" parTransId="{11FB5AA4-A5FE-4E3B-8B4C-8A795DC13515}" sibTransId="{738BE475-E71C-485E-B534-F5A7FB498ADD}"/>
    <dgm:cxn modelId="{361C923E-AD40-4C1A-A28C-FD9209025C9B}" srcId="{CFB20C13-E4F6-430F-9C61-9DEE6742B9C9}" destId="{3F359A13-37F1-4F67-9865-9E89341F6351}" srcOrd="2" destOrd="0" parTransId="{80485BA5-FE61-4A23-9498-D83667CB1841}" sibTransId="{5D87873E-4936-4227-8592-091168F8D447}"/>
    <dgm:cxn modelId="{8640DF68-83C4-47C9-B43D-33CCB97028A2}" srcId="{CFB20C13-E4F6-430F-9C61-9DEE6742B9C9}" destId="{B67CC966-B381-4A94-8BFA-FE78F7BDFC3D}" srcOrd="0" destOrd="0" parTransId="{33610EBD-2117-4121-A064-F616744C9BF0}" sibTransId="{FA8BFE6C-F50C-4483-9E60-D16D0BCA5D24}"/>
    <dgm:cxn modelId="{520F434D-74BA-433E-A350-33FAEA39A76E}" type="presOf" srcId="{3F359A13-37F1-4F67-9865-9E89341F6351}" destId="{4085D73E-1789-44BA-B861-024AEC8902BE}" srcOrd="0" destOrd="0" presId="urn:microsoft.com/office/officeart/2018/2/layout/IconVerticalSolidList"/>
    <dgm:cxn modelId="{A21BFA7D-784B-482C-916B-9E9495C51971}" type="presOf" srcId="{F18DCAC2-5F70-4CF9-8585-C39FAF557CF6}" destId="{2ACE887E-127C-45C1-A770-19A652F46378}" srcOrd="0" destOrd="0" presId="urn:microsoft.com/office/officeart/2018/2/layout/IconVerticalSolidList"/>
    <dgm:cxn modelId="{5F49758F-5200-4789-95D9-0190BC6214DE}" type="presOf" srcId="{B67CC966-B381-4A94-8BFA-FE78F7BDFC3D}" destId="{22F1E083-9F3E-4706-B151-888BBE799D58}" srcOrd="0" destOrd="0" presId="urn:microsoft.com/office/officeart/2018/2/layout/IconVerticalSolidList"/>
    <dgm:cxn modelId="{DD698699-FE83-474C-982B-12F10D9160E9}" type="presOf" srcId="{CFB20C13-E4F6-430F-9C61-9DEE6742B9C9}" destId="{66B15119-71D2-44F8-9217-968882D8C406}" srcOrd="0" destOrd="0" presId="urn:microsoft.com/office/officeart/2018/2/layout/IconVerticalSolidList"/>
    <dgm:cxn modelId="{E8C0B39C-D8BF-4D2C-A476-91FDD7567A70}" type="presParOf" srcId="{66B15119-71D2-44F8-9217-968882D8C406}" destId="{22E8410F-8537-4180-AF24-47E15FD30CB2}" srcOrd="0" destOrd="0" presId="urn:microsoft.com/office/officeart/2018/2/layout/IconVerticalSolidList"/>
    <dgm:cxn modelId="{E49FF154-4CDA-4BDF-A7E2-A8DEEE4BD7B5}" type="presParOf" srcId="{22E8410F-8537-4180-AF24-47E15FD30CB2}" destId="{D3FEE83A-7934-4C40-9DA5-C8E67A8EF2F7}" srcOrd="0" destOrd="0" presId="urn:microsoft.com/office/officeart/2018/2/layout/IconVerticalSolidList"/>
    <dgm:cxn modelId="{C6CF9B3F-649C-4603-8E7E-D5FF22C77979}" type="presParOf" srcId="{22E8410F-8537-4180-AF24-47E15FD30CB2}" destId="{AD2441B1-03EF-4644-84E1-77BFAEC5A363}" srcOrd="1" destOrd="0" presId="urn:microsoft.com/office/officeart/2018/2/layout/IconVerticalSolidList"/>
    <dgm:cxn modelId="{24534FF1-D0C0-4219-A8F6-C66C8200B744}" type="presParOf" srcId="{22E8410F-8537-4180-AF24-47E15FD30CB2}" destId="{FD88F024-95AD-4783-A2BE-32B5062F9975}" srcOrd="2" destOrd="0" presId="urn:microsoft.com/office/officeart/2018/2/layout/IconVerticalSolidList"/>
    <dgm:cxn modelId="{19A21BD2-C1C5-442F-875F-374C926FD30D}" type="presParOf" srcId="{22E8410F-8537-4180-AF24-47E15FD30CB2}" destId="{22F1E083-9F3E-4706-B151-888BBE799D58}" srcOrd="3" destOrd="0" presId="urn:microsoft.com/office/officeart/2018/2/layout/IconVerticalSolidList"/>
    <dgm:cxn modelId="{82C797DA-9B9F-4609-879F-8434AEB91584}" type="presParOf" srcId="{66B15119-71D2-44F8-9217-968882D8C406}" destId="{3F9A1FDF-9CC2-41E9-A28C-B4A16B6AB5F8}" srcOrd="1" destOrd="0" presId="urn:microsoft.com/office/officeart/2018/2/layout/IconVerticalSolidList"/>
    <dgm:cxn modelId="{6408E8FD-96DA-4435-AB1A-A2302880535D}" type="presParOf" srcId="{66B15119-71D2-44F8-9217-968882D8C406}" destId="{56695CE0-7E2E-4DC1-9ADC-86620BA30882}" srcOrd="2" destOrd="0" presId="urn:microsoft.com/office/officeart/2018/2/layout/IconVerticalSolidList"/>
    <dgm:cxn modelId="{5BE3F6B0-B89D-443C-AB61-113770946AB7}" type="presParOf" srcId="{56695CE0-7E2E-4DC1-9ADC-86620BA30882}" destId="{2437BFD9-9A07-49F7-9A39-75B49DC097A5}" srcOrd="0" destOrd="0" presId="urn:microsoft.com/office/officeart/2018/2/layout/IconVerticalSolidList"/>
    <dgm:cxn modelId="{1790BF0B-EAC9-4725-B577-DE44C84229D4}" type="presParOf" srcId="{56695CE0-7E2E-4DC1-9ADC-86620BA30882}" destId="{6224D742-7BF9-4430-A797-557BB67E1D0D}" srcOrd="1" destOrd="0" presId="urn:microsoft.com/office/officeart/2018/2/layout/IconVerticalSolidList"/>
    <dgm:cxn modelId="{C5DEE098-1E3B-4876-A7BD-6110630F420A}" type="presParOf" srcId="{56695CE0-7E2E-4DC1-9ADC-86620BA30882}" destId="{CDEC2650-1562-47F1-AB5D-BB571EF56825}" srcOrd="2" destOrd="0" presId="urn:microsoft.com/office/officeart/2018/2/layout/IconVerticalSolidList"/>
    <dgm:cxn modelId="{FEEA641A-5496-4D0A-ABE2-6E6A76F230C3}" type="presParOf" srcId="{56695CE0-7E2E-4DC1-9ADC-86620BA30882}" destId="{2ACE887E-127C-45C1-A770-19A652F46378}" srcOrd="3" destOrd="0" presId="urn:microsoft.com/office/officeart/2018/2/layout/IconVerticalSolidList"/>
    <dgm:cxn modelId="{083D2F9F-792C-4E40-9761-4932D0694836}" type="presParOf" srcId="{66B15119-71D2-44F8-9217-968882D8C406}" destId="{BB34ECEB-11C5-4521-A938-4744C87E5E70}" srcOrd="3" destOrd="0" presId="urn:microsoft.com/office/officeart/2018/2/layout/IconVerticalSolidList"/>
    <dgm:cxn modelId="{66A97BC9-81CB-44BC-9E78-DEEE0A26DBF2}" type="presParOf" srcId="{66B15119-71D2-44F8-9217-968882D8C406}" destId="{893D3464-2BF9-4C92-BD80-0E2C7D0266E4}" srcOrd="4" destOrd="0" presId="urn:microsoft.com/office/officeart/2018/2/layout/IconVerticalSolidList"/>
    <dgm:cxn modelId="{077E060E-E7C0-435B-A30B-11A6F49AFC17}" type="presParOf" srcId="{893D3464-2BF9-4C92-BD80-0E2C7D0266E4}" destId="{B0503F7D-3102-466A-AC0C-948A873CCC2D}" srcOrd="0" destOrd="0" presId="urn:microsoft.com/office/officeart/2018/2/layout/IconVerticalSolidList"/>
    <dgm:cxn modelId="{3DA8A9E0-02E0-4337-B9F2-A9401DBC30AF}" type="presParOf" srcId="{893D3464-2BF9-4C92-BD80-0E2C7D0266E4}" destId="{74A217CD-2E5B-4D00-8533-871C59C46993}" srcOrd="1" destOrd="0" presId="urn:microsoft.com/office/officeart/2018/2/layout/IconVerticalSolidList"/>
    <dgm:cxn modelId="{0C700183-433C-4446-8EA9-6071E6F5D2AE}" type="presParOf" srcId="{893D3464-2BF9-4C92-BD80-0E2C7D0266E4}" destId="{0F49161E-1532-4E4A-9921-1BF0C7351E15}" srcOrd="2" destOrd="0" presId="urn:microsoft.com/office/officeart/2018/2/layout/IconVerticalSolidList"/>
    <dgm:cxn modelId="{FD77BA61-900E-4BAC-89FE-CE58A3253B7C}" type="presParOf" srcId="{893D3464-2BF9-4C92-BD80-0E2C7D0266E4}" destId="{4085D73E-1789-44BA-B861-024AEC8902B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758E29-6574-4B2C-8918-04C0489FB3F8}" type="doc">
      <dgm:prSet loTypeId="urn:microsoft.com/office/officeart/2018/2/layout/IconLabelDescriptionList" loCatId="icon" qsTypeId="urn:microsoft.com/office/officeart/2005/8/quickstyle/simple1" qsCatId="simple" csTypeId="urn:microsoft.com/office/officeart/2018/5/colors/Iconchunking_neutralbg_accent3_2" csCatId="accent3" phldr="1"/>
      <dgm:spPr/>
      <dgm:t>
        <a:bodyPr/>
        <a:lstStyle/>
        <a:p>
          <a:endParaRPr lang="en-US"/>
        </a:p>
      </dgm:t>
    </dgm:pt>
    <dgm:pt modelId="{8B071C55-32C5-42FC-8617-E36B240B107E}">
      <dgm:prSet custT="1"/>
      <dgm:spPr/>
      <dgm:t>
        <a:bodyPr/>
        <a:lstStyle/>
        <a:p>
          <a:pPr>
            <a:defRPr b="1"/>
          </a:pPr>
          <a:r>
            <a:rPr lang="en-US" sz="1600" b="1" dirty="0"/>
            <a:t>If party files an appeal, both parties are notified in writing </a:t>
          </a:r>
        </a:p>
      </dgm:t>
    </dgm:pt>
    <dgm:pt modelId="{9A2B35DD-E7D7-4A4C-92D3-63B9A054981E}" type="parTrans" cxnId="{6F6AC5BB-B807-48D7-AFE4-EBB0439E14D7}">
      <dgm:prSet/>
      <dgm:spPr/>
      <dgm:t>
        <a:bodyPr/>
        <a:lstStyle/>
        <a:p>
          <a:endParaRPr lang="en-US"/>
        </a:p>
      </dgm:t>
    </dgm:pt>
    <dgm:pt modelId="{44353CBF-8C29-4BDB-B0AC-0003A8A95096}" type="sibTrans" cxnId="{6F6AC5BB-B807-48D7-AFE4-EBB0439E14D7}">
      <dgm:prSet/>
      <dgm:spPr/>
      <dgm:t>
        <a:bodyPr/>
        <a:lstStyle/>
        <a:p>
          <a:endParaRPr lang="en-US"/>
        </a:p>
      </dgm:t>
    </dgm:pt>
    <dgm:pt modelId="{473D50F7-A97B-4DC1-B5AD-853751950D04}">
      <dgm:prSet custT="1"/>
      <dgm:spPr/>
      <dgm:t>
        <a:bodyPr/>
        <a:lstStyle/>
        <a:p>
          <a:pPr>
            <a:defRPr b="1"/>
          </a:pPr>
          <a:r>
            <a:rPr lang="en-US" sz="1600" dirty="0"/>
            <a:t>Both parties have opportunity to submit a written statement supporting or challenging outcome </a:t>
          </a:r>
        </a:p>
      </dgm:t>
    </dgm:pt>
    <dgm:pt modelId="{E781D78D-C16A-4A66-AE02-FC4FF9EC7093}" type="parTrans" cxnId="{FAF98433-53D6-41B7-BFDA-5FFE0A345CEA}">
      <dgm:prSet/>
      <dgm:spPr/>
      <dgm:t>
        <a:bodyPr/>
        <a:lstStyle/>
        <a:p>
          <a:endParaRPr lang="en-US"/>
        </a:p>
      </dgm:t>
    </dgm:pt>
    <dgm:pt modelId="{EE77EE36-2B1F-4161-96E5-895D408434AB}" type="sibTrans" cxnId="{FAF98433-53D6-41B7-BFDA-5FFE0A345CEA}">
      <dgm:prSet/>
      <dgm:spPr/>
      <dgm:t>
        <a:bodyPr/>
        <a:lstStyle/>
        <a:p>
          <a:endParaRPr lang="en-US"/>
        </a:p>
      </dgm:t>
    </dgm:pt>
    <dgm:pt modelId="{15B6EDA3-16F4-43E0-AD42-AB318BF9954F}">
      <dgm:prSet custT="1"/>
      <dgm:spPr/>
      <dgm:t>
        <a:bodyPr/>
        <a:lstStyle/>
        <a:p>
          <a:pPr>
            <a:defRPr b="1"/>
          </a:pPr>
          <a:r>
            <a:rPr lang="en-US" sz="1600" dirty="0"/>
            <a:t>After reviewing written statements the appeal officer must issue a written statement affirming or overturning the decision-maker’s decision </a:t>
          </a:r>
        </a:p>
      </dgm:t>
    </dgm:pt>
    <dgm:pt modelId="{7B6C1EB0-6ECD-484C-8FFC-DCE158817A10}" type="parTrans" cxnId="{7152BBF8-D6A3-470A-9BD8-365792E0B3E4}">
      <dgm:prSet/>
      <dgm:spPr/>
      <dgm:t>
        <a:bodyPr/>
        <a:lstStyle/>
        <a:p>
          <a:endParaRPr lang="en-US"/>
        </a:p>
      </dgm:t>
    </dgm:pt>
    <dgm:pt modelId="{B4AD0F9B-E73A-4CD8-998C-C3EDF63B62FB}" type="sibTrans" cxnId="{7152BBF8-D6A3-470A-9BD8-365792E0B3E4}">
      <dgm:prSet/>
      <dgm:spPr/>
      <dgm:t>
        <a:bodyPr/>
        <a:lstStyle/>
        <a:p>
          <a:endParaRPr lang="en-US"/>
        </a:p>
      </dgm:t>
    </dgm:pt>
    <dgm:pt modelId="{3474607E-71F3-48F5-AC9B-6750E7F822CF}">
      <dgm:prSet custT="1"/>
      <dgm:spPr/>
      <dgm:t>
        <a:bodyPr/>
        <a:lstStyle/>
        <a:p>
          <a:r>
            <a:rPr lang="en-US" sz="1600" dirty="0"/>
            <a:t>Written statement must be sent simultaneously to parties </a:t>
          </a:r>
        </a:p>
      </dgm:t>
    </dgm:pt>
    <dgm:pt modelId="{0765DD14-C9A8-4D7E-9397-6B13D1140631}" type="parTrans" cxnId="{95523D61-6064-4300-AAFB-BE3D4024687B}">
      <dgm:prSet/>
      <dgm:spPr/>
      <dgm:t>
        <a:bodyPr/>
        <a:lstStyle/>
        <a:p>
          <a:endParaRPr lang="en-US"/>
        </a:p>
      </dgm:t>
    </dgm:pt>
    <dgm:pt modelId="{EC2A402E-E287-42AC-9CED-12BA223FC84F}" type="sibTrans" cxnId="{95523D61-6064-4300-AAFB-BE3D4024687B}">
      <dgm:prSet/>
      <dgm:spPr/>
      <dgm:t>
        <a:bodyPr/>
        <a:lstStyle/>
        <a:p>
          <a:endParaRPr lang="en-US"/>
        </a:p>
      </dgm:t>
    </dgm:pt>
    <dgm:pt modelId="{AD0C784E-80A2-4D4B-B0B9-A664551FCE14}">
      <dgm:prSet custT="1"/>
      <dgm:spPr/>
      <dgm:t>
        <a:bodyPr/>
        <a:lstStyle/>
        <a:p>
          <a:pPr>
            <a:defRPr b="1"/>
          </a:pPr>
          <a:r>
            <a:rPr lang="en-US" sz="1600" dirty="0"/>
            <a:t>Following this written response, the decision is final </a:t>
          </a:r>
        </a:p>
      </dgm:t>
    </dgm:pt>
    <dgm:pt modelId="{EBD1A264-73F2-40D0-9061-2DFF03134CCA}" type="parTrans" cxnId="{BB973E82-4599-4359-B580-2B22ABDEB274}">
      <dgm:prSet/>
      <dgm:spPr/>
      <dgm:t>
        <a:bodyPr/>
        <a:lstStyle/>
        <a:p>
          <a:endParaRPr lang="en-US"/>
        </a:p>
      </dgm:t>
    </dgm:pt>
    <dgm:pt modelId="{C26A8A22-7579-495A-9BF3-B288D7BD3498}" type="sibTrans" cxnId="{BB973E82-4599-4359-B580-2B22ABDEB274}">
      <dgm:prSet/>
      <dgm:spPr/>
      <dgm:t>
        <a:bodyPr/>
        <a:lstStyle/>
        <a:p>
          <a:endParaRPr lang="en-US"/>
        </a:p>
      </dgm:t>
    </dgm:pt>
    <dgm:pt modelId="{A6AF9617-5591-4AE1-B416-5A310B75B64C}" type="pres">
      <dgm:prSet presAssocID="{D0758E29-6574-4B2C-8918-04C0489FB3F8}" presName="root" presStyleCnt="0">
        <dgm:presLayoutVars>
          <dgm:dir/>
          <dgm:resizeHandles val="exact"/>
        </dgm:presLayoutVars>
      </dgm:prSet>
      <dgm:spPr/>
    </dgm:pt>
    <dgm:pt modelId="{A5D5E539-C212-4662-B638-0194BEF0EFE7}" type="pres">
      <dgm:prSet presAssocID="{8B071C55-32C5-42FC-8617-E36B240B107E}" presName="compNode" presStyleCnt="0"/>
      <dgm:spPr/>
    </dgm:pt>
    <dgm:pt modelId="{29BD47E0-9CC9-434A-B404-5F660C4C0FA9}" type="pres">
      <dgm:prSet presAssocID="{8B071C55-32C5-42FC-8617-E36B240B107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4F13695F-7DC9-44C9-BE04-F4CDC8C1C390}" type="pres">
      <dgm:prSet presAssocID="{8B071C55-32C5-42FC-8617-E36B240B107E}" presName="iconSpace" presStyleCnt="0"/>
      <dgm:spPr/>
    </dgm:pt>
    <dgm:pt modelId="{6859BCE1-E861-4125-AF27-4F14C758DCF2}" type="pres">
      <dgm:prSet presAssocID="{8B071C55-32C5-42FC-8617-E36B240B107E}" presName="parTx" presStyleLbl="revTx" presStyleIdx="0" presStyleCnt="8">
        <dgm:presLayoutVars>
          <dgm:chMax val="0"/>
          <dgm:chPref val="0"/>
        </dgm:presLayoutVars>
      </dgm:prSet>
      <dgm:spPr/>
    </dgm:pt>
    <dgm:pt modelId="{3F9595C4-7F12-4A51-8150-8298B6FD06B3}" type="pres">
      <dgm:prSet presAssocID="{8B071C55-32C5-42FC-8617-E36B240B107E}" presName="txSpace" presStyleCnt="0"/>
      <dgm:spPr/>
    </dgm:pt>
    <dgm:pt modelId="{FF33104C-833C-4070-88A4-5068C7A5E5D4}" type="pres">
      <dgm:prSet presAssocID="{8B071C55-32C5-42FC-8617-E36B240B107E}" presName="desTx" presStyleLbl="revTx" presStyleIdx="1" presStyleCnt="8">
        <dgm:presLayoutVars/>
      </dgm:prSet>
      <dgm:spPr/>
    </dgm:pt>
    <dgm:pt modelId="{D6858A38-B5A7-4C07-835A-87963E099F00}" type="pres">
      <dgm:prSet presAssocID="{44353CBF-8C29-4BDB-B0AC-0003A8A95096}" presName="sibTrans" presStyleCnt="0"/>
      <dgm:spPr/>
    </dgm:pt>
    <dgm:pt modelId="{7809FA5A-4A72-4B54-AF3C-B38E0B2C9DCF}" type="pres">
      <dgm:prSet presAssocID="{473D50F7-A97B-4DC1-B5AD-853751950D04}" presName="compNode" presStyleCnt="0"/>
      <dgm:spPr/>
    </dgm:pt>
    <dgm:pt modelId="{D412C3EE-4A87-4BC6-A1AA-35462EF1C350}" type="pres">
      <dgm:prSet presAssocID="{473D50F7-A97B-4DC1-B5AD-853751950D0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B5434C36-44CA-4E62-A19C-1E8D9BA324C5}" type="pres">
      <dgm:prSet presAssocID="{473D50F7-A97B-4DC1-B5AD-853751950D04}" presName="iconSpace" presStyleCnt="0"/>
      <dgm:spPr/>
    </dgm:pt>
    <dgm:pt modelId="{A07E8452-E4BC-475B-84F7-AAA49AA2FDBA}" type="pres">
      <dgm:prSet presAssocID="{473D50F7-A97B-4DC1-B5AD-853751950D04}" presName="parTx" presStyleLbl="revTx" presStyleIdx="2" presStyleCnt="8">
        <dgm:presLayoutVars>
          <dgm:chMax val="0"/>
          <dgm:chPref val="0"/>
        </dgm:presLayoutVars>
      </dgm:prSet>
      <dgm:spPr/>
    </dgm:pt>
    <dgm:pt modelId="{66B484FE-39F2-4B6C-B72A-79F41B498221}" type="pres">
      <dgm:prSet presAssocID="{473D50F7-A97B-4DC1-B5AD-853751950D04}" presName="txSpace" presStyleCnt="0"/>
      <dgm:spPr/>
    </dgm:pt>
    <dgm:pt modelId="{849D3D59-A134-4F89-9325-790325FE2E93}" type="pres">
      <dgm:prSet presAssocID="{473D50F7-A97B-4DC1-B5AD-853751950D04}" presName="desTx" presStyleLbl="revTx" presStyleIdx="3" presStyleCnt="8">
        <dgm:presLayoutVars/>
      </dgm:prSet>
      <dgm:spPr/>
    </dgm:pt>
    <dgm:pt modelId="{C55A519B-CB05-4F36-ADF9-E9FD1838BB93}" type="pres">
      <dgm:prSet presAssocID="{EE77EE36-2B1F-4161-96E5-895D408434AB}" presName="sibTrans" presStyleCnt="0"/>
      <dgm:spPr/>
    </dgm:pt>
    <dgm:pt modelId="{F5B95B01-3E13-4CE8-97B9-F2FCB9091340}" type="pres">
      <dgm:prSet presAssocID="{15B6EDA3-16F4-43E0-AD42-AB318BF9954F}" presName="compNode" presStyleCnt="0"/>
      <dgm:spPr/>
    </dgm:pt>
    <dgm:pt modelId="{9B2497D0-9048-4D67-B300-32D37AE7D98F}" type="pres">
      <dgm:prSet presAssocID="{15B6EDA3-16F4-43E0-AD42-AB318BF9954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otes"/>
        </a:ext>
      </dgm:extLst>
    </dgm:pt>
    <dgm:pt modelId="{F7E7D740-EAF3-4B13-8D3C-7F96218CB4FD}" type="pres">
      <dgm:prSet presAssocID="{15B6EDA3-16F4-43E0-AD42-AB318BF9954F}" presName="iconSpace" presStyleCnt="0"/>
      <dgm:spPr/>
    </dgm:pt>
    <dgm:pt modelId="{C0EE3C60-C5C8-4E0C-BB73-81F99BFE9E05}" type="pres">
      <dgm:prSet presAssocID="{15B6EDA3-16F4-43E0-AD42-AB318BF9954F}" presName="parTx" presStyleLbl="revTx" presStyleIdx="4" presStyleCnt="8">
        <dgm:presLayoutVars>
          <dgm:chMax val="0"/>
          <dgm:chPref val="0"/>
        </dgm:presLayoutVars>
      </dgm:prSet>
      <dgm:spPr/>
    </dgm:pt>
    <dgm:pt modelId="{23E11D90-F76C-49E2-8066-B82EACC63E35}" type="pres">
      <dgm:prSet presAssocID="{15B6EDA3-16F4-43E0-AD42-AB318BF9954F}" presName="txSpace" presStyleCnt="0"/>
      <dgm:spPr/>
    </dgm:pt>
    <dgm:pt modelId="{7EB2A2F0-70FA-4F4B-B4AC-C0B17BDB48D3}" type="pres">
      <dgm:prSet presAssocID="{15B6EDA3-16F4-43E0-AD42-AB318BF9954F}" presName="desTx" presStyleLbl="revTx" presStyleIdx="5" presStyleCnt="8">
        <dgm:presLayoutVars/>
      </dgm:prSet>
      <dgm:spPr/>
    </dgm:pt>
    <dgm:pt modelId="{04B5C4A6-0A63-4C3B-BAF9-AD03116E03DF}" type="pres">
      <dgm:prSet presAssocID="{B4AD0F9B-E73A-4CD8-998C-C3EDF63B62FB}" presName="sibTrans" presStyleCnt="0"/>
      <dgm:spPr/>
    </dgm:pt>
    <dgm:pt modelId="{B2DEC468-A74E-4783-84DB-F30A42715195}" type="pres">
      <dgm:prSet presAssocID="{AD0C784E-80A2-4D4B-B0B9-A664551FCE14}" presName="compNode" presStyleCnt="0"/>
      <dgm:spPr/>
    </dgm:pt>
    <dgm:pt modelId="{A1AD5DCC-47EA-449E-9F7B-288A863A05B2}" type="pres">
      <dgm:prSet presAssocID="{AD0C784E-80A2-4D4B-B0B9-A664551FCE1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88F0C35E-F2E0-4100-8A0B-E9D382A0085F}" type="pres">
      <dgm:prSet presAssocID="{AD0C784E-80A2-4D4B-B0B9-A664551FCE14}" presName="iconSpace" presStyleCnt="0"/>
      <dgm:spPr/>
    </dgm:pt>
    <dgm:pt modelId="{8CA9BE0E-5C0F-4132-84C5-ED02008596FD}" type="pres">
      <dgm:prSet presAssocID="{AD0C784E-80A2-4D4B-B0B9-A664551FCE14}" presName="parTx" presStyleLbl="revTx" presStyleIdx="6" presStyleCnt="8">
        <dgm:presLayoutVars>
          <dgm:chMax val="0"/>
          <dgm:chPref val="0"/>
        </dgm:presLayoutVars>
      </dgm:prSet>
      <dgm:spPr/>
    </dgm:pt>
    <dgm:pt modelId="{4EF1849E-1C36-4B2F-B5C1-FFE8AEFC1899}" type="pres">
      <dgm:prSet presAssocID="{AD0C784E-80A2-4D4B-B0B9-A664551FCE14}" presName="txSpace" presStyleCnt="0"/>
      <dgm:spPr/>
    </dgm:pt>
    <dgm:pt modelId="{05F51907-2EEA-4937-98F1-6B239C842F51}" type="pres">
      <dgm:prSet presAssocID="{AD0C784E-80A2-4D4B-B0B9-A664551FCE14}" presName="desTx" presStyleLbl="revTx" presStyleIdx="7" presStyleCnt="8">
        <dgm:presLayoutVars/>
      </dgm:prSet>
      <dgm:spPr/>
    </dgm:pt>
  </dgm:ptLst>
  <dgm:cxnLst>
    <dgm:cxn modelId="{FAF98433-53D6-41B7-BFDA-5FFE0A345CEA}" srcId="{D0758E29-6574-4B2C-8918-04C0489FB3F8}" destId="{473D50F7-A97B-4DC1-B5AD-853751950D04}" srcOrd="1" destOrd="0" parTransId="{E781D78D-C16A-4A66-AE02-FC4FF9EC7093}" sibTransId="{EE77EE36-2B1F-4161-96E5-895D408434AB}"/>
    <dgm:cxn modelId="{95523D61-6064-4300-AAFB-BE3D4024687B}" srcId="{15B6EDA3-16F4-43E0-AD42-AB318BF9954F}" destId="{3474607E-71F3-48F5-AC9B-6750E7F822CF}" srcOrd="0" destOrd="0" parTransId="{0765DD14-C9A8-4D7E-9397-6B13D1140631}" sibTransId="{EC2A402E-E287-42AC-9CED-12BA223FC84F}"/>
    <dgm:cxn modelId="{BB973E82-4599-4359-B580-2B22ABDEB274}" srcId="{D0758E29-6574-4B2C-8918-04C0489FB3F8}" destId="{AD0C784E-80A2-4D4B-B0B9-A664551FCE14}" srcOrd="3" destOrd="0" parTransId="{EBD1A264-73F2-40D0-9061-2DFF03134CCA}" sibTransId="{C26A8A22-7579-495A-9BF3-B288D7BD3498}"/>
    <dgm:cxn modelId="{74BDEC83-ACA6-4715-B482-66F6BAD64AF7}" type="presOf" srcId="{473D50F7-A97B-4DC1-B5AD-853751950D04}" destId="{A07E8452-E4BC-475B-84F7-AAA49AA2FDBA}" srcOrd="0" destOrd="0" presId="urn:microsoft.com/office/officeart/2018/2/layout/IconLabelDescriptionList"/>
    <dgm:cxn modelId="{179C478C-2B80-4049-AA68-FEF0153656F9}" type="presOf" srcId="{D0758E29-6574-4B2C-8918-04C0489FB3F8}" destId="{A6AF9617-5591-4AE1-B416-5A310B75B64C}" srcOrd="0" destOrd="0" presId="urn:microsoft.com/office/officeart/2018/2/layout/IconLabelDescriptionList"/>
    <dgm:cxn modelId="{FBFAD49A-10B3-4BA8-A90C-9F3FE7231D4A}" type="presOf" srcId="{15B6EDA3-16F4-43E0-AD42-AB318BF9954F}" destId="{C0EE3C60-C5C8-4E0C-BB73-81F99BFE9E05}" srcOrd="0" destOrd="0" presId="urn:microsoft.com/office/officeart/2018/2/layout/IconLabelDescriptionList"/>
    <dgm:cxn modelId="{D92DFA9D-1839-44CB-8381-D6E1F5BB2F5D}" type="presOf" srcId="{3474607E-71F3-48F5-AC9B-6750E7F822CF}" destId="{7EB2A2F0-70FA-4F4B-B4AC-C0B17BDB48D3}" srcOrd="0" destOrd="0" presId="urn:microsoft.com/office/officeart/2018/2/layout/IconLabelDescriptionList"/>
    <dgm:cxn modelId="{95C85BA4-A4AC-4607-A571-2C4C75DD588E}" type="presOf" srcId="{AD0C784E-80A2-4D4B-B0B9-A664551FCE14}" destId="{8CA9BE0E-5C0F-4132-84C5-ED02008596FD}" srcOrd="0" destOrd="0" presId="urn:microsoft.com/office/officeart/2018/2/layout/IconLabelDescriptionList"/>
    <dgm:cxn modelId="{6F6AC5BB-B807-48D7-AFE4-EBB0439E14D7}" srcId="{D0758E29-6574-4B2C-8918-04C0489FB3F8}" destId="{8B071C55-32C5-42FC-8617-E36B240B107E}" srcOrd="0" destOrd="0" parTransId="{9A2B35DD-E7D7-4A4C-92D3-63B9A054981E}" sibTransId="{44353CBF-8C29-4BDB-B0AC-0003A8A95096}"/>
    <dgm:cxn modelId="{4F0B3FED-08CE-4482-884C-072459BB00EB}" type="presOf" srcId="{8B071C55-32C5-42FC-8617-E36B240B107E}" destId="{6859BCE1-E861-4125-AF27-4F14C758DCF2}" srcOrd="0" destOrd="0" presId="urn:microsoft.com/office/officeart/2018/2/layout/IconLabelDescriptionList"/>
    <dgm:cxn modelId="{7152BBF8-D6A3-470A-9BD8-365792E0B3E4}" srcId="{D0758E29-6574-4B2C-8918-04C0489FB3F8}" destId="{15B6EDA3-16F4-43E0-AD42-AB318BF9954F}" srcOrd="2" destOrd="0" parTransId="{7B6C1EB0-6ECD-484C-8FFC-DCE158817A10}" sibTransId="{B4AD0F9B-E73A-4CD8-998C-C3EDF63B62FB}"/>
    <dgm:cxn modelId="{38F4FA26-1709-40DB-BDF3-8853205E0266}" type="presParOf" srcId="{A6AF9617-5591-4AE1-B416-5A310B75B64C}" destId="{A5D5E539-C212-4662-B638-0194BEF0EFE7}" srcOrd="0" destOrd="0" presId="urn:microsoft.com/office/officeart/2018/2/layout/IconLabelDescriptionList"/>
    <dgm:cxn modelId="{D057805C-F0D9-45DD-A10F-90EA5D2E3FE2}" type="presParOf" srcId="{A5D5E539-C212-4662-B638-0194BEF0EFE7}" destId="{29BD47E0-9CC9-434A-B404-5F660C4C0FA9}" srcOrd="0" destOrd="0" presId="urn:microsoft.com/office/officeart/2018/2/layout/IconLabelDescriptionList"/>
    <dgm:cxn modelId="{669CCF45-C654-42BA-BD61-8CAF91F2F2E9}" type="presParOf" srcId="{A5D5E539-C212-4662-B638-0194BEF0EFE7}" destId="{4F13695F-7DC9-44C9-BE04-F4CDC8C1C390}" srcOrd="1" destOrd="0" presId="urn:microsoft.com/office/officeart/2018/2/layout/IconLabelDescriptionList"/>
    <dgm:cxn modelId="{B8796758-563E-4571-85BE-E4FC8340F0FC}" type="presParOf" srcId="{A5D5E539-C212-4662-B638-0194BEF0EFE7}" destId="{6859BCE1-E861-4125-AF27-4F14C758DCF2}" srcOrd="2" destOrd="0" presId="urn:microsoft.com/office/officeart/2018/2/layout/IconLabelDescriptionList"/>
    <dgm:cxn modelId="{DF37C5F1-918C-4B18-9BA8-FDEE49C940F1}" type="presParOf" srcId="{A5D5E539-C212-4662-B638-0194BEF0EFE7}" destId="{3F9595C4-7F12-4A51-8150-8298B6FD06B3}" srcOrd="3" destOrd="0" presId="urn:microsoft.com/office/officeart/2018/2/layout/IconLabelDescriptionList"/>
    <dgm:cxn modelId="{907DF92F-ABF7-4D2E-8D6C-8EB8AA8C2A87}" type="presParOf" srcId="{A5D5E539-C212-4662-B638-0194BEF0EFE7}" destId="{FF33104C-833C-4070-88A4-5068C7A5E5D4}" srcOrd="4" destOrd="0" presId="urn:microsoft.com/office/officeart/2018/2/layout/IconLabelDescriptionList"/>
    <dgm:cxn modelId="{A0B49646-FB6E-42E3-AE84-02F4BE8E2A3A}" type="presParOf" srcId="{A6AF9617-5591-4AE1-B416-5A310B75B64C}" destId="{D6858A38-B5A7-4C07-835A-87963E099F00}" srcOrd="1" destOrd="0" presId="urn:microsoft.com/office/officeart/2018/2/layout/IconLabelDescriptionList"/>
    <dgm:cxn modelId="{79E99A25-7C86-4753-B5DE-A0997A1E04F2}" type="presParOf" srcId="{A6AF9617-5591-4AE1-B416-5A310B75B64C}" destId="{7809FA5A-4A72-4B54-AF3C-B38E0B2C9DCF}" srcOrd="2" destOrd="0" presId="urn:microsoft.com/office/officeart/2018/2/layout/IconLabelDescriptionList"/>
    <dgm:cxn modelId="{A2919F02-FFE4-4604-B42A-1F229A15B007}" type="presParOf" srcId="{7809FA5A-4A72-4B54-AF3C-B38E0B2C9DCF}" destId="{D412C3EE-4A87-4BC6-A1AA-35462EF1C350}" srcOrd="0" destOrd="0" presId="urn:microsoft.com/office/officeart/2018/2/layout/IconLabelDescriptionList"/>
    <dgm:cxn modelId="{B2C58598-82F6-4A02-9114-47234545D613}" type="presParOf" srcId="{7809FA5A-4A72-4B54-AF3C-B38E0B2C9DCF}" destId="{B5434C36-44CA-4E62-A19C-1E8D9BA324C5}" srcOrd="1" destOrd="0" presId="urn:microsoft.com/office/officeart/2018/2/layout/IconLabelDescriptionList"/>
    <dgm:cxn modelId="{B8A8015B-162F-423C-B542-98EF4E2BD7AF}" type="presParOf" srcId="{7809FA5A-4A72-4B54-AF3C-B38E0B2C9DCF}" destId="{A07E8452-E4BC-475B-84F7-AAA49AA2FDBA}" srcOrd="2" destOrd="0" presId="urn:microsoft.com/office/officeart/2018/2/layout/IconLabelDescriptionList"/>
    <dgm:cxn modelId="{FCDA8BDD-8D5D-4FD8-990B-7550463500F8}" type="presParOf" srcId="{7809FA5A-4A72-4B54-AF3C-B38E0B2C9DCF}" destId="{66B484FE-39F2-4B6C-B72A-79F41B498221}" srcOrd="3" destOrd="0" presId="urn:microsoft.com/office/officeart/2018/2/layout/IconLabelDescriptionList"/>
    <dgm:cxn modelId="{F1ED14BD-3F9A-450D-907F-AC6A3946A670}" type="presParOf" srcId="{7809FA5A-4A72-4B54-AF3C-B38E0B2C9DCF}" destId="{849D3D59-A134-4F89-9325-790325FE2E93}" srcOrd="4" destOrd="0" presId="urn:microsoft.com/office/officeart/2018/2/layout/IconLabelDescriptionList"/>
    <dgm:cxn modelId="{1C90A16F-C8A0-4119-9F10-B3116CB006A7}" type="presParOf" srcId="{A6AF9617-5591-4AE1-B416-5A310B75B64C}" destId="{C55A519B-CB05-4F36-ADF9-E9FD1838BB93}" srcOrd="3" destOrd="0" presId="urn:microsoft.com/office/officeart/2018/2/layout/IconLabelDescriptionList"/>
    <dgm:cxn modelId="{BEAA52FA-C084-4868-9542-33D8DAEA380E}" type="presParOf" srcId="{A6AF9617-5591-4AE1-B416-5A310B75B64C}" destId="{F5B95B01-3E13-4CE8-97B9-F2FCB9091340}" srcOrd="4" destOrd="0" presId="urn:microsoft.com/office/officeart/2018/2/layout/IconLabelDescriptionList"/>
    <dgm:cxn modelId="{C4606559-2BBA-453F-B5A3-5E9D014DC104}" type="presParOf" srcId="{F5B95B01-3E13-4CE8-97B9-F2FCB9091340}" destId="{9B2497D0-9048-4D67-B300-32D37AE7D98F}" srcOrd="0" destOrd="0" presId="urn:microsoft.com/office/officeart/2018/2/layout/IconLabelDescriptionList"/>
    <dgm:cxn modelId="{0982B651-DFC0-4658-A215-FAAA893830FC}" type="presParOf" srcId="{F5B95B01-3E13-4CE8-97B9-F2FCB9091340}" destId="{F7E7D740-EAF3-4B13-8D3C-7F96218CB4FD}" srcOrd="1" destOrd="0" presId="urn:microsoft.com/office/officeart/2018/2/layout/IconLabelDescriptionList"/>
    <dgm:cxn modelId="{17620F6F-75C3-441E-BBAF-A57E6D601DEA}" type="presParOf" srcId="{F5B95B01-3E13-4CE8-97B9-F2FCB9091340}" destId="{C0EE3C60-C5C8-4E0C-BB73-81F99BFE9E05}" srcOrd="2" destOrd="0" presId="urn:microsoft.com/office/officeart/2018/2/layout/IconLabelDescriptionList"/>
    <dgm:cxn modelId="{6D3D7BBB-63CC-4F1A-9DCB-680D1E0E371A}" type="presParOf" srcId="{F5B95B01-3E13-4CE8-97B9-F2FCB9091340}" destId="{23E11D90-F76C-49E2-8066-B82EACC63E35}" srcOrd="3" destOrd="0" presId="urn:microsoft.com/office/officeart/2018/2/layout/IconLabelDescriptionList"/>
    <dgm:cxn modelId="{B62DFE5C-59D2-4B48-B4F1-319761B29933}" type="presParOf" srcId="{F5B95B01-3E13-4CE8-97B9-F2FCB9091340}" destId="{7EB2A2F0-70FA-4F4B-B4AC-C0B17BDB48D3}" srcOrd="4" destOrd="0" presId="urn:microsoft.com/office/officeart/2018/2/layout/IconLabelDescriptionList"/>
    <dgm:cxn modelId="{40BCB1D7-A3CA-4F22-A961-585EC6B75D40}" type="presParOf" srcId="{A6AF9617-5591-4AE1-B416-5A310B75B64C}" destId="{04B5C4A6-0A63-4C3B-BAF9-AD03116E03DF}" srcOrd="5" destOrd="0" presId="urn:microsoft.com/office/officeart/2018/2/layout/IconLabelDescriptionList"/>
    <dgm:cxn modelId="{7DF00F13-D0F9-4635-AC7F-F217166B87E8}" type="presParOf" srcId="{A6AF9617-5591-4AE1-B416-5A310B75B64C}" destId="{B2DEC468-A74E-4783-84DB-F30A42715195}" srcOrd="6" destOrd="0" presId="urn:microsoft.com/office/officeart/2018/2/layout/IconLabelDescriptionList"/>
    <dgm:cxn modelId="{03B78296-26C3-4B8E-9BD7-366FFFF1040F}" type="presParOf" srcId="{B2DEC468-A74E-4783-84DB-F30A42715195}" destId="{A1AD5DCC-47EA-449E-9F7B-288A863A05B2}" srcOrd="0" destOrd="0" presId="urn:microsoft.com/office/officeart/2018/2/layout/IconLabelDescriptionList"/>
    <dgm:cxn modelId="{F8FDDBB8-9E10-4F18-982D-CD100E7C7A68}" type="presParOf" srcId="{B2DEC468-A74E-4783-84DB-F30A42715195}" destId="{88F0C35E-F2E0-4100-8A0B-E9D382A0085F}" srcOrd="1" destOrd="0" presId="urn:microsoft.com/office/officeart/2018/2/layout/IconLabelDescriptionList"/>
    <dgm:cxn modelId="{3D2F71E1-CFE7-40B5-906E-FC001ACB50FE}" type="presParOf" srcId="{B2DEC468-A74E-4783-84DB-F30A42715195}" destId="{8CA9BE0E-5C0F-4132-84C5-ED02008596FD}" srcOrd="2" destOrd="0" presId="urn:microsoft.com/office/officeart/2018/2/layout/IconLabelDescriptionList"/>
    <dgm:cxn modelId="{EFA77E48-583D-4207-9A4D-9B75138C4778}" type="presParOf" srcId="{B2DEC468-A74E-4783-84DB-F30A42715195}" destId="{4EF1849E-1C36-4B2F-B5C1-FFE8AEFC1899}" srcOrd="3" destOrd="0" presId="urn:microsoft.com/office/officeart/2018/2/layout/IconLabelDescriptionList"/>
    <dgm:cxn modelId="{183A6022-ADDC-469D-BDAF-B67C76F106F3}" type="presParOf" srcId="{B2DEC468-A74E-4783-84DB-F30A42715195}" destId="{05F51907-2EEA-4937-98F1-6B239C842F51}"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6CF86C-D304-449D-814C-910808EA6971}">
      <dsp:nvSpPr>
        <dsp:cNvPr id="0" name=""/>
        <dsp:cNvSpPr/>
      </dsp:nvSpPr>
      <dsp:spPr>
        <a:xfrm>
          <a:off x="0" y="34223"/>
          <a:ext cx="6391275" cy="116064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0" i="0" kern="1200" dirty="0"/>
            <a:t>Understand each participant’s role in the Title IX Investigation</a:t>
          </a:r>
          <a:endParaRPr lang="en-US" sz="2600" kern="1200" dirty="0"/>
        </a:p>
      </dsp:txBody>
      <dsp:txXfrm>
        <a:off x="56658" y="90881"/>
        <a:ext cx="6277959" cy="1047324"/>
      </dsp:txXfrm>
    </dsp:sp>
    <dsp:sp modelId="{3921EF02-030E-4893-8E10-289A4049B782}">
      <dsp:nvSpPr>
        <dsp:cNvPr id="0" name=""/>
        <dsp:cNvSpPr/>
      </dsp:nvSpPr>
      <dsp:spPr>
        <a:xfrm>
          <a:off x="0" y="1373423"/>
          <a:ext cx="6391275" cy="1160640"/>
        </a:xfrm>
        <a:prstGeom prst="roundRect">
          <a:avLst/>
        </a:prstGeom>
        <a:solidFill>
          <a:schemeClr val="accent2">
            <a:hueOff val="-443578"/>
            <a:satOff val="2739"/>
            <a:lumOff val="-39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0" i="0" kern="1200" dirty="0"/>
            <a:t>Understand the role of the Title IX Compliance Officer/Coordinator</a:t>
          </a:r>
          <a:endParaRPr lang="en-US" sz="2600" kern="1200" dirty="0"/>
        </a:p>
      </dsp:txBody>
      <dsp:txXfrm>
        <a:off x="56658" y="1430081"/>
        <a:ext cx="6277959" cy="1047324"/>
      </dsp:txXfrm>
    </dsp:sp>
    <dsp:sp modelId="{B5EC3DCB-B2E9-41F6-8A16-774FDCD780A3}">
      <dsp:nvSpPr>
        <dsp:cNvPr id="0" name=""/>
        <dsp:cNvSpPr/>
      </dsp:nvSpPr>
      <dsp:spPr>
        <a:xfrm>
          <a:off x="0" y="2712623"/>
          <a:ext cx="6391275" cy="1160640"/>
        </a:xfrm>
        <a:prstGeom prst="roundRect">
          <a:avLst/>
        </a:prstGeom>
        <a:solidFill>
          <a:schemeClr val="accent2">
            <a:hueOff val="-887157"/>
            <a:satOff val="5477"/>
            <a:lumOff val="-7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0" i="0" kern="1200" dirty="0"/>
            <a:t>Discussion of school Nondiscrimination/Title IX policies</a:t>
          </a:r>
          <a:endParaRPr lang="en-US" sz="2600" kern="1200" dirty="0"/>
        </a:p>
      </dsp:txBody>
      <dsp:txXfrm>
        <a:off x="56658" y="2769281"/>
        <a:ext cx="6277959" cy="1047324"/>
      </dsp:txXfrm>
    </dsp:sp>
    <dsp:sp modelId="{E3DD1591-D471-48C6-9EBE-DE35FD8CC49B}">
      <dsp:nvSpPr>
        <dsp:cNvPr id="0" name=""/>
        <dsp:cNvSpPr/>
      </dsp:nvSpPr>
      <dsp:spPr>
        <a:xfrm>
          <a:off x="0" y="4051823"/>
          <a:ext cx="6391275" cy="1160640"/>
        </a:xfrm>
        <a:prstGeom prst="roundRect">
          <a:avLst/>
        </a:prstGeom>
        <a:solidFill>
          <a:schemeClr val="accent2">
            <a:hueOff val="-1330735"/>
            <a:satOff val="8216"/>
            <a:lumOff val="-11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0" i="0" kern="1200" dirty="0"/>
            <a:t>Engage around hypothetical scenarios</a:t>
          </a:r>
          <a:endParaRPr lang="en-US" sz="2600" kern="1200" dirty="0"/>
        </a:p>
      </dsp:txBody>
      <dsp:txXfrm>
        <a:off x="56658" y="4108481"/>
        <a:ext cx="6277959" cy="10473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9645CE-BE0F-4F14-80BD-65C8B667063E}">
      <dsp:nvSpPr>
        <dsp:cNvPr id="0" name=""/>
        <dsp:cNvSpPr/>
      </dsp:nvSpPr>
      <dsp:spPr>
        <a:xfrm>
          <a:off x="3376698" y="1599109"/>
          <a:ext cx="2389038" cy="414626"/>
        </a:xfrm>
        <a:custGeom>
          <a:avLst/>
          <a:gdLst/>
          <a:ahLst/>
          <a:cxnLst/>
          <a:rect l="0" t="0" r="0" b="0"/>
          <a:pathLst>
            <a:path>
              <a:moveTo>
                <a:pt x="0" y="0"/>
              </a:moveTo>
              <a:lnTo>
                <a:pt x="0" y="207313"/>
              </a:lnTo>
              <a:lnTo>
                <a:pt x="2389038" y="207313"/>
              </a:lnTo>
              <a:lnTo>
                <a:pt x="2389038" y="41462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784D7B-3D95-4096-86F9-4A0779268F23}">
      <dsp:nvSpPr>
        <dsp:cNvPr id="0" name=""/>
        <dsp:cNvSpPr/>
      </dsp:nvSpPr>
      <dsp:spPr>
        <a:xfrm>
          <a:off x="3330978" y="1599109"/>
          <a:ext cx="91440" cy="414626"/>
        </a:xfrm>
        <a:custGeom>
          <a:avLst/>
          <a:gdLst/>
          <a:ahLst/>
          <a:cxnLst/>
          <a:rect l="0" t="0" r="0" b="0"/>
          <a:pathLst>
            <a:path>
              <a:moveTo>
                <a:pt x="45720" y="0"/>
              </a:moveTo>
              <a:lnTo>
                <a:pt x="45720" y="41462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761F6A-433B-4E28-A2B0-1B982057D283}">
      <dsp:nvSpPr>
        <dsp:cNvPr id="0" name=""/>
        <dsp:cNvSpPr/>
      </dsp:nvSpPr>
      <dsp:spPr>
        <a:xfrm>
          <a:off x="987659" y="1599109"/>
          <a:ext cx="2389038" cy="414626"/>
        </a:xfrm>
        <a:custGeom>
          <a:avLst/>
          <a:gdLst/>
          <a:ahLst/>
          <a:cxnLst/>
          <a:rect l="0" t="0" r="0" b="0"/>
          <a:pathLst>
            <a:path>
              <a:moveTo>
                <a:pt x="2389038" y="0"/>
              </a:moveTo>
              <a:lnTo>
                <a:pt x="2389038" y="207313"/>
              </a:lnTo>
              <a:lnTo>
                <a:pt x="0" y="207313"/>
              </a:lnTo>
              <a:lnTo>
                <a:pt x="0" y="41462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138770-258A-4F66-AD76-BC4A030B2828}">
      <dsp:nvSpPr>
        <dsp:cNvPr id="0" name=""/>
        <dsp:cNvSpPr/>
      </dsp:nvSpPr>
      <dsp:spPr>
        <a:xfrm>
          <a:off x="2389492" y="611903"/>
          <a:ext cx="1974412" cy="98720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Three Key </a:t>
          </a:r>
        </a:p>
        <a:p>
          <a:pPr marL="0" lvl="0" indent="0" algn="ctr" defTabSz="889000">
            <a:lnSpc>
              <a:spcPct val="90000"/>
            </a:lnSpc>
            <a:spcBef>
              <a:spcPct val="0"/>
            </a:spcBef>
            <a:spcAft>
              <a:spcPct val="35000"/>
            </a:spcAft>
            <a:buNone/>
          </a:pPr>
          <a:r>
            <a:rPr lang="en-US" sz="2000" kern="1200" dirty="0"/>
            <a:t>Title IX Personnel:</a:t>
          </a:r>
        </a:p>
      </dsp:txBody>
      <dsp:txXfrm>
        <a:off x="2389492" y="611903"/>
        <a:ext cx="1974412" cy="987206"/>
      </dsp:txXfrm>
    </dsp:sp>
    <dsp:sp modelId="{78F92A3D-AF72-42CB-991B-6E209EB48F7C}">
      <dsp:nvSpPr>
        <dsp:cNvPr id="0" name=""/>
        <dsp:cNvSpPr/>
      </dsp:nvSpPr>
      <dsp:spPr>
        <a:xfrm>
          <a:off x="453" y="2013736"/>
          <a:ext cx="1974412" cy="98720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Title IX Coordinator</a:t>
          </a:r>
        </a:p>
      </dsp:txBody>
      <dsp:txXfrm>
        <a:off x="453" y="2013736"/>
        <a:ext cx="1974412" cy="987206"/>
      </dsp:txXfrm>
    </dsp:sp>
    <dsp:sp modelId="{2456FA35-150F-4A43-9C65-B6617E6678EC}">
      <dsp:nvSpPr>
        <dsp:cNvPr id="0" name=""/>
        <dsp:cNvSpPr/>
      </dsp:nvSpPr>
      <dsp:spPr>
        <a:xfrm>
          <a:off x="2389492" y="2013736"/>
          <a:ext cx="1974412" cy="98720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Investigator</a:t>
          </a:r>
        </a:p>
      </dsp:txBody>
      <dsp:txXfrm>
        <a:off x="2389492" y="2013736"/>
        <a:ext cx="1974412" cy="987206"/>
      </dsp:txXfrm>
    </dsp:sp>
    <dsp:sp modelId="{7B632252-585B-41DA-A341-F20DF31D9E66}">
      <dsp:nvSpPr>
        <dsp:cNvPr id="0" name=""/>
        <dsp:cNvSpPr/>
      </dsp:nvSpPr>
      <dsp:spPr>
        <a:xfrm>
          <a:off x="4778531" y="2013736"/>
          <a:ext cx="1974412" cy="98720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Decision-Maker</a:t>
          </a:r>
        </a:p>
      </dsp:txBody>
      <dsp:txXfrm>
        <a:off x="4778531" y="2013736"/>
        <a:ext cx="1974412" cy="987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E4FED-F042-43ED-B590-0F7B78395375}">
      <dsp:nvSpPr>
        <dsp:cNvPr id="0" name=""/>
        <dsp:cNvSpPr/>
      </dsp:nvSpPr>
      <dsp:spPr>
        <a:xfrm>
          <a:off x="770218" y="1526354"/>
          <a:ext cx="3049813" cy="2665920"/>
        </a:xfrm>
        <a:prstGeom prst="rightArrow">
          <a:avLst>
            <a:gd name="adj1" fmla="val 70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9525" rIns="19050" bIns="9525" numCol="1" spcCol="1270" anchor="ctr" anchorCtr="0">
          <a:noAutofit/>
        </a:bodyPr>
        <a:lstStyle/>
        <a:p>
          <a:pPr marL="0" lvl="0" indent="0" algn="ctr" defTabSz="666750">
            <a:lnSpc>
              <a:spcPct val="90000"/>
            </a:lnSpc>
            <a:spcBef>
              <a:spcPct val="0"/>
            </a:spcBef>
            <a:spcAft>
              <a:spcPct val="35000"/>
            </a:spcAft>
            <a:buNone/>
          </a:pPr>
          <a:r>
            <a:rPr lang="en-US" sz="1500" kern="1200" dirty="0"/>
            <a:t>Assistant Principal</a:t>
          </a:r>
        </a:p>
      </dsp:txBody>
      <dsp:txXfrm>
        <a:off x="1532672" y="1926242"/>
        <a:ext cx="1486783" cy="1866144"/>
      </dsp:txXfrm>
    </dsp:sp>
    <dsp:sp modelId="{87C16CA2-3820-4DED-82BC-DCB20CFAC4EC}">
      <dsp:nvSpPr>
        <dsp:cNvPr id="0" name=""/>
        <dsp:cNvSpPr/>
      </dsp:nvSpPr>
      <dsp:spPr>
        <a:xfrm>
          <a:off x="7765" y="2096861"/>
          <a:ext cx="1524906" cy="15249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Investigator</a:t>
          </a:r>
        </a:p>
      </dsp:txBody>
      <dsp:txXfrm>
        <a:off x="231082" y="2320178"/>
        <a:ext cx="1078272" cy="1078272"/>
      </dsp:txXfrm>
    </dsp:sp>
    <dsp:sp modelId="{38EF8256-2E83-4BAD-9C02-E8F555C7F36A}">
      <dsp:nvSpPr>
        <dsp:cNvPr id="0" name=""/>
        <dsp:cNvSpPr/>
      </dsp:nvSpPr>
      <dsp:spPr>
        <a:xfrm>
          <a:off x="4773098" y="1526354"/>
          <a:ext cx="3049813" cy="2665920"/>
        </a:xfrm>
        <a:prstGeom prst="rightArrow">
          <a:avLst>
            <a:gd name="adj1" fmla="val 70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9525" rIns="19050" bIns="9525" numCol="1" spcCol="1270" anchor="ctr" anchorCtr="0">
          <a:noAutofit/>
        </a:bodyPr>
        <a:lstStyle/>
        <a:p>
          <a:pPr marL="0" lvl="0" indent="0" algn="ctr" defTabSz="666750">
            <a:lnSpc>
              <a:spcPct val="90000"/>
            </a:lnSpc>
            <a:spcBef>
              <a:spcPct val="0"/>
            </a:spcBef>
            <a:spcAft>
              <a:spcPct val="35000"/>
            </a:spcAft>
            <a:buNone/>
          </a:pPr>
          <a:r>
            <a:rPr lang="en-US" sz="1500" kern="1200" dirty="0"/>
            <a:t>School Principal</a:t>
          </a:r>
        </a:p>
      </dsp:txBody>
      <dsp:txXfrm>
        <a:off x="5535552" y="1926242"/>
        <a:ext cx="1486783" cy="1866144"/>
      </dsp:txXfrm>
    </dsp:sp>
    <dsp:sp modelId="{6C744F28-80A2-4956-AFA5-17B9DEE8A1A2}">
      <dsp:nvSpPr>
        <dsp:cNvPr id="0" name=""/>
        <dsp:cNvSpPr/>
      </dsp:nvSpPr>
      <dsp:spPr>
        <a:xfrm>
          <a:off x="4010645" y="2096861"/>
          <a:ext cx="1524906" cy="15249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dirty="0"/>
            <a:t>Decision-Maker</a:t>
          </a:r>
        </a:p>
      </dsp:txBody>
      <dsp:txXfrm>
        <a:off x="4233962" y="2320178"/>
        <a:ext cx="1078272" cy="1078272"/>
      </dsp:txXfrm>
    </dsp:sp>
    <dsp:sp modelId="{C3C22761-0B6F-43AA-8D65-DB9F8AFBEE63}">
      <dsp:nvSpPr>
        <dsp:cNvPr id="0" name=""/>
        <dsp:cNvSpPr/>
      </dsp:nvSpPr>
      <dsp:spPr>
        <a:xfrm>
          <a:off x="8807956" y="1526354"/>
          <a:ext cx="3049813" cy="2665920"/>
        </a:xfrm>
        <a:prstGeom prst="rightArrow">
          <a:avLst>
            <a:gd name="adj1" fmla="val 70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9525" rIns="19050" bIns="9525" numCol="1" spcCol="1270" anchor="ctr" anchorCtr="0">
          <a:noAutofit/>
        </a:bodyPr>
        <a:lstStyle/>
        <a:p>
          <a:pPr marL="0" lvl="0" indent="0" algn="ctr" defTabSz="666750">
            <a:lnSpc>
              <a:spcPct val="90000"/>
            </a:lnSpc>
            <a:spcBef>
              <a:spcPct val="0"/>
            </a:spcBef>
            <a:spcAft>
              <a:spcPct val="35000"/>
            </a:spcAft>
            <a:buNone/>
          </a:pPr>
          <a:r>
            <a:rPr lang="en-US" sz="1500" kern="1200" dirty="0"/>
            <a:t>Assistant Superintendent</a:t>
          </a:r>
        </a:p>
      </dsp:txBody>
      <dsp:txXfrm>
        <a:off x="9570409" y="1926242"/>
        <a:ext cx="1486783" cy="1866144"/>
      </dsp:txXfrm>
    </dsp:sp>
    <dsp:sp modelId="{CB892BC2-29FB-4CE4-A497-FF5922E47E5B}">
      <dsp:nvSpPr>
        <dsp:cNvPr id="0" name=""/>
        <dsp:cNvSpPr/>
      </dsp:nvSpPr>
      <dsp:spPr>
        <a:xfrm>
          <a:off x="8013525" y="2069893"/>
          <a:ext cx="1588861" cy="157884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Title IX Coordinator</a:t>
          </a:r>
        </a:p>
      </dsp:txBody>
      <dsp:txXfrm>
        <a:off x="8246208" y="2301109"/>
        <a:ext cx="1123495" cy="11164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FEE83A-7934-4C40-9DA5-C8E67A8EF2F7}">
      <dsp:nvSpPr>
        <dsp:cNvPr id="0" name=""/>
        <dsp:cNvSpPr/>
      </dsp:nvSpPr>
      <dsp:spPr>
        <a:xfrm>
          <a:off x="0" y="4761"/>
          <a:ext cx="6391275" cy="150137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2441B1-03EF-4644-84E1-77BFAEC5A363}">
      <dsp:nvSpPr>
        <dsp:cNvPr id="0" name=""/>
        <dsp:cNvSpPr/>
      </dsp:nvSpPr>
      <dsp:spPr>
        <a:xfrm>
          <a:off x="454164" y="342569"/>
          <a:ext cx="826561" cy="82575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2F1E083-9F3E-4706-B151-888BBE799D58}">
      <dsp:nvSpPr>
        <dsp:cNvPr id="0" name=""/>
        <dsp:cNvSpPr/>
      </dsp:nvSpPr>
      <dsp:spPr>
        <a:xfrm>
          <a:off x="1734890" y="4761"/>
          <a:ext cx="4588412" cy="1502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050" tIns="159050" rIns="159050" bIns="159050" numCol="1" spcCol="1270" anchor="ctr" anchorCtr="0">
          <a:noAutofit/>
        </a:bodyPr>
        <a:lstStyle/>
        <a:p>
          <a:pPr marL="0" lvl="0" indent="0" algn="l" defTabSz="800100">
            <a:lnSpc>
              <a:spcPct val="90000"/>
            </a:lnSpc>
            <a:spcBef>
              <a:spcPct val="0"/>
            </a:spcBef>
            <a:spcAft>
              <a:spcPct val="35000"/>
            </a:spcAft>
            <a:buNone/>
          </a:pPr>
          <a:r>
            <a:rPr lang="en-US" sz="1800" b="0" i="0" kern="1200" dirty="0"/>
            <a:t>When a complaint is dismissed in its entirety or in part, the school must promptly send written notice of the dismissal and the reason for dismissal to the parties </a:t>
          </a:r>
          <a:endParaRPr lang="en-US" sz="1800" kern="1200" dirty="0"/>
        </a:p>
      </dsp:txBody>
      <dsp:txXfrm>
        <a:off x="1734890" y="4761"/>
        <a:ext cx="4588412" cy="1502838"/>
      </dsp:txXfrm>
    </dsp:sp>
    <dsp:sp modelId="{2437BFD9-9A07-49F7-9A39-75B49DC097A5}">
      <dsp:nvSpPr>
        <dsp:cNvPr id="0" name=""/>
        <dsp:cNvSpPr/>
      </dsp:nvSpPr>
      <dsp:spPr>
        <a:xfrm>
          <a:off x="0" y="1871924"/>
          <a:ext cx="6391275" cy="150137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24D742-7BF9-4430-A797-557BB67E1D0D}">
      <dsp:nvSpPr>
        <dsp:cNvPr id="0" name=""/>
        <dsp:cNvSpPr/>
      </dsp:nvSpPr>
      <dsp:spPr>
        <a:xfrm>
          <a:off x="454164" y="2209732"/>
          <a:ext cx="826561" cy="82575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ACE887E-127C-45C1-A770-19A652F46378}">
      <dsp:nvSpPr>
        <dsp:cNvPr id="0" name=""/>
        <dsp:cNvSpPr/>
      </dsp:nvSpPr>
      <dsp:spPr>
        <a:xfrm>
          <a:off x="1734890" y="1871924"/>
          <a:ext cx="4588412" cy="1502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050" tIns="159050" rIns="159050" bIns="159050" numCol="1" spcCol="1270" anchor="ctr" anchorCtr="0">
          <a:noAutofit/>
        </a:bodyPr>
        <a:lstStyle/>
        <a:p>
          <a:pPr marL="0" lvl="0" indent="0" algn="l" defTabSz="800100">
            <a:lnSpc>
              <a:spcPct val="90000"/>
            </a:lnSpc>
            <a:spcBef>
              <a:spcPct val="0"/>
            </a:spcBef>
            <a:spcAft>
              <a:spcPct val="35000"/>
            </a:spcAft>
            <a:buNone/>
          </a:pPr>
          <a:r>
            <a:rPr lang="en-US" sz="1800" b="0" i="0" kern="1200" dirty="0"/>
            <a:t>Both parties have a right to appeal this decision </a:t>
          </a:r>
          <a:endParaRPr lang="en-US" sz="1800" kern="1200" dirty="0"/>
        </a:p>
      </dsp:txBody>
      <dsp:txXfrm>
        <a:off x="1734890" y="1871924"/>
        <a:ext cx="4588412" cy="1502838"/>
      </dsp:txXfrm>
    </dsp:sp>
    <dsp:sp modelId="{B0503F7D-3102-466A-AC0C-948A873CCC2D}">
      <dsp:nvSpPr>
        <dsp:cNvPr id="0" name=""/>
        <dsp:cNvSpPr/>
      </dsp:nvSpPr>
      <dsp:spPr>
        <a:xfrm>
          <a:off x="0" y="3739087"/>
          <a:ext cx="6391275" cy="150137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A217CD-2E5B-4D00-8533-871C59C46993}">
      <dsp:nvSpPr>
        <dsp:cNvPr id="0" name=""/>
        <dsp:cNvSpPr/>
      </dsp:nvSpPr>
      <dsp:spPr>
        <a:xfrm>
          <a:off x="454164" y="4076895"/>
          <a:ext cx="826561" cy="82575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085D73E-1789-44BA-B861-024AEC8902BE}">
      <dsp:nvSpPr>
        <dsp:cNvPr id="0" name=""/>
        <dsp:cNvSpPr/>
      </dsp:nvSpPr>
      <dsp:spPr>
        <a:xfrm>
          <a:off x="1734890" y="3739087"/>
          <a:ext cx="4588412" cy="1502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050" tIns="159050" rIns="159050" bIns="159050" numCol="1" spcCol="1270" anchor="ctr" anchorCtr="0">
          <a:noAutofit/>
        </a:bodyPr>
        <a:lstStyle/>
        <a:p>
          <a:pPr marL="0" lvl="0" indent="0" algn="l" defTabSz="800100">
            <a:lnSpc>
              <a:spcPct val="90000"/>
            </a:lnSpc>
            <a:spcBef>
              <a:spcPct val="0"/>
            </a:spcBef>
            <a:spcAft>
              <a:spcPct val="35000"/>
            </a:spcAft>
            <a:buNone/>
          </a:pPr>
          <a:r>
            <a:rPr lang="en-US" sz="1800" b="0" i="0" kern="1200" dirty="0"/>
            <a:t>Must include appeal process in dismissal notice </a:t>
          </a:r>
          <a:endParaRPr lang="en-US" sz="1800" kern="1200" dirty="0"/>
        </a:p>
      </dsp:txBody>
      <dsp:txXfrm>
        <a:off x="1734890" y="3739087"/>
        <a:ext cx="4588412" cy="15028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D47E0-9CC9-434A-B404-5F660C4C0FA9}">
      <dsp:nvSpPr>
        <dsp:cNvPr id="0" name=""/>
        <dsp:cNvSpPr/>
      </dsp:nvSpPr>
      <dsp:spPr>
        <a:xfrm>
          <a:off x="2569" y="444538"/>
          <a:ext cx="818015" cy="8180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859BCE1-E861-4125-AF27-4F14C758DCF2}">
      <dsp:nvSpPr>
        <dsp:cNvPr id="0" name=""/>
        <dsp:cNvSpPr/>
      </dsp:nvSpPr>
      <dsp:spPr>
        <a:xfrm>
          <a:off x="2569" y="1403734"/>
          <a:ext cx="2337187" cy="1574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defRPr b="1"/>
          </a:pPr>
          <a:r>
            <a:rPr lang="en-US" sz="1600" b="1" kern="1200" dirty="0"/>
            <a:t>If party files an appeal, both parties are notified in writing </a:t>
          </a:r>
        </a:p>
      </dsp:txBody>
      <dsp:txXfrm>
        <a:off x="2569" y="1403734"/>
        <a:ext cx="2337187" cy="1574251"/>
      </dsp:txXfrm>
    </dsp:sp>
    <dsp:sp modelId="{FF33104C-833C-4070-88A4-5068C7A5E5D4}">
      <dsp:nvSpPr>
        <dsp:cNvPr id="0" name=""/>
        <dsp:cNvSpPr/>
      </dsp:nvSpPr>
      <dsp:spPr>
        <a:xfrm>
          <a:off x="2569" y="3043652"/>
          <a:ext cx="2337187" cy="683792"/>
        </a:xfrm>
        <a:prstGeom prst="rect">
          <a:avLst/>
        </a:prstGeom>
        <a:noFill/>
        <a:ln>
          <a:noFill/>
        </a:ln>
        <a:effectLst/>
      </dsp:spPr>
      <dsp:style>
        <a:lnRef idx="0">
          <a:scrgbClr r="0" g="0" b="0"/>
        </a:lnRef>
        <a:fillRef idx="0">
          <a:scrgbClr r="0" g="0" b="0"/>
        </a:fillRef>
        <a:effectRef idx="0">
          <a:scrgbClr r="0" g="0" b="0"/>
        </a:effectRef>
        <a:fontRef idx="minor"/>
      </dsp:style>
    </dsp:sp>
    <dsp:sp modelId="{D412C3EE-4A87-4BC6-A1AA-35462EF1C350}">
      <dsp:nvSpPr>
        <dsp:cNvPr id="0" name=""/>
        <dsp:cNvSpPr/>
      </dsp:nvSpPr>
      <dsp:spPr>
        <a:xfrm>
          <a:off x="2748765" y="444538"/>
          <a:ext cx="818015" cy="8180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07E8452-E4BC-475B-84F7-AAA49AA2FDBA}">
      <dsp:nvSpPr>
        <dsp:cNvPr id="0" name=""/>
        <dsp:cNvSpPr/>
      </dsp:nvSpPr>
      <dsp:spPr>
        <a:xfrm>
          <a:off x="2748765" y="1403734"/>
          <a:ext cx="2337187" cy="1574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defRPr b="1"/>
          </a:pPr>
          <a:r>
            <a:rPr lang="en-US" sz="1600" kern="1200" dirty="0"/>
            <a:t>Both parties have opportunity to submit a written statement supporting or challenging outcome </a:t>
          </a:r>
        </a:p>
      </dsp:txBody>
      <dsp:txXfrm>
        <a:off x="2748765" y="1403734"/>
        <a:ext cx="2337187" cy="1574251"/>
      </dsp:txXfrm>
    </dsp:sp>
    <dsp:sp modelId="{849D3D59-A134-4F89-9325-790325FE2E93}">
      <dsp:nvSpPr>
        <dsp:cNvPr id="0" name=""/>
        <dsp:cNvSpPr/>
      </dsp:nvSpPr>
      <dsp:spPr>
        <a:xfrm>
          <a:off x="2748765" y="3043652"/>
          <a:ext cx="2337187" cy="683792"/>
        </a:xfrm>
        <a:prstGeom prst="rect">
          <a:avLst/>
        </a:prstGeom>
        <a:noFill/>
        <a:ln>
          <a:noFill/>
        </a:ln>
        <a:effectLst/>
      </dsp:spPr>
      <dsp:style>
        <a:lnRef idx="0">
          <a:scrgbClr r="0" g="0" b="0"/>
        </a:lnRef>
        <a:fillRef idx="0">
          <a:scrgbClr r="0" g="0" b="0"/>
        </a:fillRef>
        <a:effectRef idx="0">
          <a:scrgbClr r="0" g="0" b="0"/>
        </a:effectRef>
        <a:fontRef idx="minor"/>
      </dsp:style>
    </dsp:sp>
    <dsp:sp modelId="{9B2497D0-9048-4D67-B300-32D37AE7D98F}">
      <dsp:nvSpPr>
        <dsp:cNvPr id="0" name=""/>
        <dsp:cNvSpPr/>
      </dsp:nvSpPr>
      <dsp:spPr>
        <a:xfrm>
          <a:off x="5494960" y="444538"/>
          <a:ext cx="818015" cy="8180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0EE3C60-C5C8-4E0C-BB73-81F99BFE9E05}">
      <dsp:nvSpPr>
        <dsp:cNvPr id="0" name=""/>
        <dsp:cNvSpPr/>
      </dsp:nvSpPr>
      <dsp:spPr>
        <a:xfrm>
          <a:off x="5494960" y="1403734"/>
          <a:ext cx="2337187" cy="1574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defRPr b="1"/>
          </a:pPr>
          <a:r>
            <a:rPr lang="en-US" sz="1600" kern="1200" dirty="0"/>
            <a:t>After reviewing written statements the appeal officer must issue a written statement affirming or overturning the decision-maker’s decision </a:t>
          </a:r>
        </a:p>
      </dsp:txBody>
      <dsp:txXfrm>
        <a:off x="5494960" y="1403734"/>
        <a:ext cx="2337187" cy="1574251"/>
      </dsp:txXfrm>
    </dsp:sp>
    <dsp:sp modelId="{7EB2A2F0-70FA-4F4B-B4AC-C0B17BDB48D3}">
      <dsp:nvSpPr>
        <dsp:cNvPr id="0" name=""/>
        <dsp:cNvSpPr/>
      </dsp:nvSpPr>
      <dsp:spPr>
        <a:xfrm>
          <a:off x="5494960" y="3043652"/>
          <a:ext cx="2337187" cy="6837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pPr>
          <a:r>
            <a:rPr lang="en-US" sz="1600" kern="1200" dirty="0"/>
            <a:t>Written statement must be sent simultaneously to parties </a:t>
          </a:r>
        </a:p>
      </dsp:txBody>
      <dsp:txXfrm>
        <a:off x="5494960" y="3043652"/>
        <a:ext cx="2337187" cy="683792"/>
      </dsp:txXfrm>
    </dsp:sp>
    <dsp:sp modelId="{A1AD5DCC-47EA-449E-9F7B-288A863A05B2}">
      <dsp:nvSpPr>
        <dsp:cNvPr id="0" name=""/>
        <dsp:cNvSpPr/>
      </dsp:nvSpPr>
      <dsp:spPr>
        <a:xfrm>
          <a:off x="8241155" y="444538"/>
          <a:ext cx="818015" cy="8180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CA9BE0E-5C0F-4132-84C5-ED02008596FD}">
      <dsp:nvSpPr>
        <dsp:cNvPr id="0" name=""/>
        <dsp:cNvSpPr/>
      </dsp:nvSpPr>
      <dsp:spPr>
        <a:xfrm>
          <a:off x="8241155" y="1403734"/>
          <a:ext cx="2337187" cy="1574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90000"/>
            </a:lnSpc>
            <a:spcBef>
              <a:spcPct val="0"/>
            </a:spcBef>
            <a:spcAft>
              <a:spcPct val="35000"/>
            </a:spcAft>
            <a:buNone/>
            <a:defRPr b="1"/>
          </a:pPr>
          <a:r>
            <a:rPr lang="en-US" sz="1600" kern="1200" dirty="0"/>
            <a:t>Following this written response, the decision is final </a:t>
          </a:r>
        </a:p>
      </dsp:txBody>
      <dsp:txXfrm>
        <a:off x="8241155" y="1403734"/>
        <a:ext cx="2337187" cy="1574251"/>
      </dsp:txXfrm>
    </dsp:sp>
    <dsp:sp modelId="{05F51907-2EEA-4937-98F1-6B239C842F51}">
      <dsp:nvSpPr>
        <dsp:cNvPr id="0" name=""/>
        <dsp:cNvSpPr/>
      </dsp:nvSpPr>
      <dsp:spPr>
        <a:xfrm>
          <a:off x="8241155" y="3043652"/>
          <a:ext cx="2337187" cy="683792"/>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03B8F-3E0C-4666-A667-B6E1513B3F0C}" type="datetimeFigureOut">
              <a:rPr lang="en-US" smtClean="0"/>
              <a:t>10/7/2020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28A678-7B58-4AEC-BC8C-A81F09046CD8}" type="slidenum">
              <a:rPr lang="en-US" smtClean="0"/>
              <a:t>‹#›</a:t>
            </a:fld>
            <a:endParaRPr lang="en-US" dirty="0"/>
          </a:p>
        </p:txBody>
      </p:sp>
    </p:spTree>
    <p:extLst>
      <p:ext uri="{BB962C8B-B14F-4D97-AF65-F5344CB8AC3E}">
        <p14:creationId xmlns:p14="http://schemas.microsoft.com/office/powerpoint/2010/main" val="1603752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1</a:t>
            </a:fld>
            <a:endParaRPr lang="en-US" dirty="0"/>
          </a:p>
        </p:txBody>
      </p:sp>
    </p:spTree>
    <p:extLst>
      <p:ext uri="{BB962C8B-B14F-4D97-AF65-F5344CB8AC3E}">
        <p14:creationId xmlns:p14="http://schemas.microsoft.com/office/powerpoint/2010/main" val="3634194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U.S.C. 12291(a)(30)</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12</a:t>
            </a:fld>
            <a:endParaRPr lang="en-US" dirty="0"/>
          </a:p>
        </p:txBody>
      </p:sp>
    </p:spTree>
    <p:extLst>
      <p:ext uri="{BB962C8B-B14F-4D97-AF65-F5344CB8AC3E}">
        <p14:creationId xmlns:p14="http://schemas.microsoft.com/office/powerpoint/2010/main" val="726027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13</a:t>
            </a:fld>
            <a:endParaRPr lang="en-US" dirty="0"/>
          </a:p>
        </p:txBody>
      </p:sp>
    </p:spTree>
    <p:extLst>
      <p:ext uri="{BB962C8B-B14F-4D97-AF65-F5344CB8AC3E}">
        <p14:creationId xmlns:p14="http://schemas.microsoft.com/office/powerpoint/2010/main" val="1791659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14</a:t>
            </a:fld>
            <a:endParaRPr lang="en-US" dirty="0"/>
          </a:p>
        </p:txBody>
      </p:sp>
    </p:spTree>
    <p:extLst>
      <p:ext uri="{BB962C8B-B14F-4D97-AF65-F5344CB8AC3E}">
        <p14:creationId xmlns:p14="http://schemas.microsoft.com/office/powerpoint/2010/main" val="993822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 witnessing, third party complaint, receives written or verbal complaint or by any other means </a:t>
            </a:r>
          </a:p>
        </p:txBody>
      </p:sp>
      <p:sp>
        <p:nvSpPr>
          <p:cNvPr id="4" name="Slide Number Placeholder 3"/>
          <p:cNvSpPr>
            <a:spLocks noGrp="1"/>
          </p:cNvSpPr>
          <p:nvPr>
            <p:ph type="sldNum" sz="quarter" idx="5"/>
          </p:nvPr>
        </p:nvSpPr>
        <p:spPr/>
        <p:txBody>
          <a:bodyPr/>
          <a:lstStyle/>
          <a:p>
            <a:fld id="{1F4EDB7E-3CEA-4EF1-A965-30E859E42777}" type="slidenum">
              <a:rPr lang="en-US" smtClean="0"/>
              <a:t>16</a:t>
            </a:fld>
            <a:endParaRPr lang="en-US" dirty="0"/>
          </a:p>
        </p:txBody>
      </p:sp>
    </p:spTree>
    <p:extLst>
      <p:ext uri="{BB962C8B-B14F-4D97-AF65-F5344CB8AC3E}">
        <p14:creationId xmlns:p14="http://schemas.microsoft.com/office/powerpoint/2010/main" val="1205586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appeal authority</a:t>
            </a:r>
          </a:p>
        </p:txBody>
      </p:sp>
      <p:sp>
        <p:nvSpPr>
          <p:cNvPr id="4" name="Slide Number Placeholder 3"/>
          <p:cNvSpPr>
            <a:spLocks noGrp="1"/>
          </p:cNvSpPr>
          <p:nvPr>
            <p:ph type="sldNum" sz="quarter" idx="5"/>
          </p:nvPr>
        </p:nvSpPr>
        <p:spPr/>
        <p:txBody>
          <a:bodyPr/>
          <a:lstStyle/>
          <a:p>
            <a:fld id="{2928A678-7B58-4AEC-BC8C-A81F09046CD8}" type="slidenum">
              <a:rPr lang="en-US" smtClean="0"/>
              <a:t>18</a:t>
            </a:fld>
            <a:endParaRPr lang="en-US" dirty="0"/>
          </a:p>
        </p:txBody>
      </p:sp>
    </p:spTree>
    <p:extLst>
      <p:ext uri="{BB962C8B-B14F-4D97-AF65-F5344CB8AC3E}">
        <p14:creationId xmlns:p14="http://schemas.microsoft.com/office/powerpoint/2010/main" val="1665815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19</a:t>
            </a:fld>
            <a:endParaRPr lang="en-US" dirty="0"/>
          </a:p>
        </p:txBody>
      </p:sp>
    </p:spTree>
    <p:extLst>
      <p:ext uri="{BB962C8B-B14F-4D97-AF65-F5344CB8AC3E}">
        <p14:creationId xmlns:p14="http://schemas.microsoft.com/office/powerpoint/2010/main" val="3259790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Counseling, extensions of deadlines or other course-related adjustments, modifications of work or class schedules, safety plan</a:t>
            </a:r>
          </a:p>
          <a:p>
            <a:endParaRPr lang="en-US" dirty="0"/>
          </a:p>
          <a:p>
            <a:r>
              <a:rPr lang="en-US" dirty="0"/>
              <a:t>Assessments or evaluations to determine eligibility for special education or related services, review of IEP/504 Plan where applicable.  This could include, but is not limited to, a manifestation determination or functional behavioral assessment (FBA).</a:t>
            </a:r>
          </a:p>
        </p:txBody>
      </p:sp>
      <p:sp>
        <p:nvSpPr>
          <p:cNvPr id="4" name="Slide Number Placeholder 3"/>
          <p:cNvSpPr>
            <a:spLocks noGrp="1"/>
          </p:cNvSpPr>
          <p:nvPr>
            <p:ph type="sldNum" sz="quarter" idx="5"/>
          </p:nvPr>
        </p:nvSpPr>
        <p:spPr/>
        <p:txBody>
          <a:bodyPr/>
          <a:lstStyle/>
          <a:p>
            <a:fld id="{2928A678-7B58-4AEC-BC8C-A81F09046CD8}" type="slidenum">
              <a:rPr lang="en-US" smtClean="0"/>
              <a:t>25</a:t>
            </a:fld>
            <a:endParaRPr lang="en-US" dirty="0"/>
          </a:p>
        </p:txBody>
      </p:sp>
    </p:spTree>
    <p:extLst>
      <p:ext uri="{BB962C8B-B14F-4D97-AF65-F5344CB8AC3E}">
        <p14:creationId xmlns:p14="http://schemas.microsoft.com/office/powerpoint/2010/main" val="42686563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school determines that a particular supportive measure was not appropriate even though requested by a complainant, the recipient must document why the recipient’s response to the complainant was not deliberately indifferent.</a:t>
            </a:r>
          </a:p>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26</a:t>
            </a:fld>
            <a:endParaRPr lang="en-US" dirty="0"/>
          </a:p>
        </p:txBody>
      </p:sp>
    </p:spTree>
    <p:extLst>
      <p:ext uri="{BB962C8B-B14F-4D97-AF65-F5344CB8AC3E}">
        <p14:creationId xmlns:p14="http://schemas.microsoft.com/office/powerpoint/2010/main" val="1982625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school determines that a particular supportive measure was not appropriate even though requested by a complainant, the recipient must document why the recipient’s response to the complainant was not deliberately indifferent.</a:t>
            </a:r>
          </a:p>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28</a:t>
            </a:fld>
            <a:endParaRPr lang="en-US" dirty="0"/>
          </a:p>
        </p:txBody>
      </p:sp>
    </p:spTree>
    <p:extLst>
      <p:ext uri="{BB962C8B-B14F-4D97-AF65-F5344CB8AC3E}">
        <p14:creationId xmlns:p14="http://schemas.microsoft.com/office/powerpoint/2010/main" val="26202567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 IDEA/504/ADA/CBA requirements will still apply here </a:t>
            </a:r>
          </a:p>
        </p:txBody>
      </p:sp>
      <p:sp>
        <p:nvSpPr>
          <p:cNvPr id="4" name="Slide Number Placeholder 3"/>
          <p:cNvSpPr>
            <a:spLocks noGrp="1"/>
          </p:cNvSpPr>
          <p:nvPr>
            <p:ph type="sldNum" sz="quarter" idx="5"/>
          </p:nvPr>
        </p:nvSpPr>
        <p:spPr/>
        <p:txBody>
          <a:bodyPr/>
          <a:lstStyle/>
          <a:p>
            <a:fld id="{2928A678-7B58-4AEC-BC8C-A81F09046CD8}" type="slidenum">
              <a:rPr lang="en-US" smtClean="0"/>
              <a:t>29</a:t>
            </a:fld>
            <a:endParaRPr lang="en-US" dirty="0"/>
          </a:p>
        </p:txBody>
      </p:sp>
    </p:spTree>
    <p:extLst>
      <p:ext uri="{BB962C8B-B14F-4D97-AF65-F5344CB8AC3E}">
        <p14:creationId xmlns:p14="http://schemas.microsoft.com/office/powerpoint/2010/main" val="4168905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do I ask? What resource do I consult? </a:t>
            </a:r>
          </a:p>
        </p:txBody>
      </p:sp>
      <p:sp>
        <p:nvSpPr>
          <p:cNvPr id="4" name="Slide Number Placeholder 3"/>
          <p:cNvSpPr>
            <a:spLocks noGrp="1"/>
          </p:cNvSpPr>
          <p:nvPr>
            <p:ph type="sldNum" sz="quarter" idx="10"/>
          </p:nvPr>
        </p:nvSpPr>
        <p:spPr/>
        <p:txBody>
          <a:bodyPr/>
          <a:lstStyle/>
          <a:p>
            <a:fld id="{2928A678-7B58-4AEC-BC8C-A81F09046CD8}" type="slidenum">
              <a:rPr lang="en-US" smtClean="0"/>
              <a:t>2</a:t>
            </a:fld>
            <a:endParaRPr lang="en-US" dirty="0"/>
          </a:p>
        </p:txBody>
      </p:sp>
    </p:spTree>
    <p:extLst>
      <p:ext uri="{BB962C8B-B14F-4D97-AF65-F5344CB8AC3E}">
        <p14:creationId xmlns:p14="http://schemas.microsoft.com/office/powerpoint/2010/main" val="436465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Title IX provides an optional informal resolution process.  </a:t>
            </a:r>
          </a:p>
          <a:p>
            <a:endParaRPr lang="en-US" sz="1200" dirty="0"/>
          </a:p>
          <a:p>
            <a:r>
              <a:rPr lang="en-US" sz="1200" dirty="0"/>
              <a:t>Informal resolution process </a:t>
            </a:r>
            <a:r>
              <a:rPr lang="en-US" sz="1200" b="1" dirty="0"/>
              <a:t>may</a:t>
            </a:r>
            <a:r>
              <a:rPr lang="en-US" sz="1200" dirty="0"/>
              <a:t> be offered so long as both parties give voluntary, informed written consent to participate in informal resolution. </a:t>
            </a:r>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30</a:t>
            </a:fld>
            <a:endParaRPr lang="en-US" dirty="0"/>
          </a:p>
        </p:txBody>
      </p:sp>
    </p:spTree>
    <p:extLst>
      <p:ext uri="{BB962C8B-B14F-4D97-AF65-F5344CB8AC3E}">
        <p14:creationId xmlns:p14="http://schemas.microsoft.com/office/powerpoint/2010/main" val="1677183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31</a:t>
            </a:fld>
            <a:endParaRPr lang="en-US" dirty="0"/>
          </a:p>
        </p:txBody>
      </p:sp>
    </p:spTree>
    <p:extLst>
      <p:ext uri="{BB962C8B-B14F-4D97-AF65-F5344CB8AC3E}">
        <p14:creationId xmlns:p14="http://schemas.microsoft.com/office/powerpoint/2010/main" val="14699011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32</a:t>
            </a:fld>
            <a:endParaRPr lang="en-US" dirty="0"/>
          </a:p>
        </p:txBody>
      </p:sp>
    </p:spTree>
    <p:extLst>
      <p:ext uri="{BB962C8B-B14F-4D97-AF65-F5344CB8AC3E}">
        <p14:creationId xmlns:p14="http://schemas.microsoft.com/office/powerpoint/2010/main" val="20910772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34</a:t>
            </a:fld>
            <a:endParaRPr lang="en-US" dirty="0"/>
          </a:p>
        </p:txBody>
      </p:sp>
    </p:spTree>
    <p:extLst>
      <p:ext uri="{BB962C8B-B14F-4D97-AF65-F5344CB8AC3E}">
        <p14:creationId xmlns:p14="http://schemas.microsoft.com/office/powerpoint/2010/main" val="11030083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be free from bias – recommended to be different from Title IX Coordinator </a:t>
            </a:r>
          </a:p>
        </p:txBody>
      </p:sp>
      <p:sp>
        <p:nvSpPr>
          <p:cNvPr id="4" name="Slide Number Placeholder 3"/>
          <p:cNvSpPr>
            <a:spLocks noGrp="1"/>
          </p:cNvSpPr>
          <p:nvPr>
            <p:ph type="sldNum" sz="quarter" idx="5"/>
          </p:nvPr>
        </p:nvSpPr>
        <p:spPr/>
        <p:txBody>
          <a:bodyPr/>
          <a:lstStyle/>
          <a:p>
            <a:fld id="{2928A678-7B58-4AEC-BC8C-A81F09046CD8}" type="slidenum">
              <a:rPr lang="en-US" smtClean="0"/>
              <a:t>36</a:t>
            </a:fld>
            <a:endParaRPr lang="en-US" dirty="0"/>
          </a:p>
        </p:txBody>
      </p:sp>
    </p:spTree>
    <p:extLst>
      <p:ext uri="{BB962C8B-B14F-4D97-AF65-F5344CB8AC3E}">
        <p14:creationId xmlns:p14="http://schemas.microsoft.com/office/powerpoint/2010/main" val="36777732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45</a:t>
            </a:fld>
            <a:endParaRPr lang="en-US" dirty="0"/>
          </a:p>
        </p:txBody>
      </p:sp>
    </p:spTree>
    <p:extLst>
      <p:ext uri="{BB962C8B-B14F-4D97-AF65-F5344CB8AC3E}">
        <p14:creationId xmlns:p14="http://schemas.microsoft.com/office/powerpoint/2010/main" val="1361527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46</a:t>
            </a:fld>
            <a:endParaRPr lang="en-US" dirty="0"/>
          </a:p>
        </p:txBody>
      </p:sp>
    </p:spTree>
    <p:extLst>
      <p:ext uri="{BB962C8B-B14F-4D97-AF65-F5344CB8AC3E}">
        <p14:creationId xmlns:p14="http://schemas.microsoft.com/office/powerpoint/2010/main" val="8399536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47</a:t>
            </a:fld>
            <a:endParaRPr lang="en-US" dirty="0"/>
          </a:p>
        </p:txBody>
      </p:sp>
    </p:spTree>
    <p:extLst>
      <p:ext uri="{BB962C8B-B14F-4D97-AF65-F5344CB8AC3E}">
        <p14:creationId xmlns:p14="http://schemas.microsoft.com/office/powerpoint/2010/main" val="31022992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Inculpatory -  video, text messages, etc. </a:t>
            </a:r>
          </a:p>
        </p:txBody>
      </p:sp>
      <p:sp>
        <p:nvSpPr>
          <p:cNvPr id="4" name="Slide Number Placeholder 3"/>
          <p:cNvSpPr>
            <a:spLocks noGrp="1"/>
          </p:cNvSpPr>
          <p:nvPr>
            <p:ph type="sldNum" sz="quarter" idx="5"/>
          </p:nvPr>
        </p:nvSpPr>
        <p:spPr/>
        <p:txBody>
          <a:bodyPr/>
          <a:lstStyle/>
          <a:p>
            <a:fld id="{2928A678-7B58-4AEC-BC8C-A81F09046CD8}" type="slidenum">
              <a:rPr lang="en-US" smtClean="0"/>
              <a:t>48</a:t>
            </a:fld>
            <a:endParaRPr lang="en-US" dirty="0"/>
          </a:p>
        </p:txBody>
      </p:sp>
    </p:spTree>
    <p:extLst>
      <p:ext uri="{BB962C8B-B14F-4D97-AF65-F5344CB8AC3E}">
        <p14:creationId xmlns:p14="http://schemas.microsoft.com/office/powerpoint/2010/main" val="590675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50</a:t>
            </a:fld>
            <a:endParaRPr lang="en-US" dirty="0"/>
          </a:p>
        </p:txBody>
      </p:sp>
    </p:spTree>
    <p:extLst>
      <p:ext uri="{BB962C8B-B14F-4D97-AF65-F5344CB8AC3E}">
        <p14:creationId xmlns:p14="http://schemas.microsoft.com/office/powerpoint/2010/main" val="2007333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3</a:t>
            </a:fld>
            <a:endParaRPr lang="en-US" dirty="0"/>
          </a:p>
        </p:txBody>
      </p:sp>
    </p:spTree>
    <p:extLst>
      <p:ext uri="{BB962C8B-B14F-4D97-AF65-F5344CB8AC3E}">
        <p14:creationId xmlns:p14="http://schemas.microsoft.com/office/powerpoint/2010/main" val="18189224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28A678-7B58-4AEC-BC8C-A81F09046CD8}" type="slidenum">
              <a:rPr lang="en-US" smtClean="0"/>
              <a:t>51</a:t>
            </a:fld>
            <a:endParaRPr lang="en-US" dirty="0"/>
          </a:p>
        </p:txBody>
      </p:sp>
    </p:spTree>
    <p:extLst>
      <p:ext uri="{BB962C8B-B14F-4D97-AF65-F5344CB8AC3E}">
        <p14:creationId xmlns:p14="http://schemas.microsoft.com/office/powerpoint/2010/main" val="19649055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53</a:t>
            </a:fld>
            <a:endParaRPr lang="en-US" dirty="0"/>
          </a:p>
        </p:txBody>
      </p:sp>
    </p:spTree>
    <p:extLst>
      <p:ext uri="{BB962C8B-B14F-4D97-AF65-F5344CB8AC3E}">
        <p14:creationId xmlns:p14="http://schemas.microsoft.com/office/powerpoint/2010/main" val="8279731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records will all be required if OCR or DOE investigates complaint </a:t>
            </a:r>
          </a:p>
        </p:txBody>
      </p:sp>
      <p:sp>
        <p:nvSpPr>
          <p:cNvPr id="4" name="Slide Number Placeholder 3"/>
          <p:cNvSpPr>
            <a:spLocks noGrp="1"/>
          </p:cNvSpPr>
          <p:nvPr>
            <p:ph type="sldNum" sz="quarter" idx="5"/>
          </p:nvPr>
        </p:nvSpPr>
        <p:spPr/>
        <p:txBody>
          <a:bodyPr/>
          <a:lstStyle/>
          <a:p>
            <a:fld id="{2928A678-7B58-4AEC-BC8C-A81F09046CD8}" type="slidenum">
              <a:rPr lang="en-US" smtClean="0"/>
              <a:t>57</a:t>
            </a:fld>
            <a:endParaRPr lang="en-US" dirty="0"/>
          </a:p>
        </p:txBody>
      </p:sp>
    </p:spTree>
    <p:extLst>
      <p:ext uri="{BB962C8B-B14F-4D97-AF65-F5344CB8AC3E}">
        <p14:creationId xmlns:p14="http://schemas.microsoft.com/office/powerpoint/2010/main" val="37123892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Retaliation applies to witnesses of sexual harassment even if they are not the victim </a:t>
            </a:r>
          </a:p>
          <a:p>
            <a:r>
              <a:rPr lang="en-US" dirty="0"/>
              <a:t>Prevents those from retaliating even if they are not the accused </a:t>
            </a:r>
          </a:p>
        </p:txBody>
      </p:sp>
      <p:sp>
        <p:nvSpPr>
          <p:cNvPr id="4" name="Slide Number Placeholder 3"/>
          <p:cNvSpPr>
            <a:spLocks noGrp="1"/>
          </p:cNvSpPr>
          <p:nvPr>
            <p:ph type="sldNum" sz="quarter" idx="5"/>
          </p:nvPr>
        </p:nvSpPr>
        <p:spPr/>
        <p:txBody>
          <a:bodyPr/>
          <a:lstStyle/>
          <a:p>
            <a:fld id="{1F4EDB7E-3CEA-4EF1-A965-30E859E42777}" type="slidenum">
              <a:rPr lang="en-US" smtClean="0"/>
              <a:t>58</a:t>
            </a:fld>
            <a:endParaRPr lang="en-US" dirty="0"/>
          </a:p>
        </p:txBody>
      </p:sp>
    </p:spTree>
    <p:extLst>
      <p:ext uri="{BB962C8B-B14F-4D97-AF65-F5344CB8AC3E}">
        <p14:creationId xmlns:p14="http://schemas.microsoft.com/office/powerpoint/2010/main" val="1938364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If complainant unknown then make contact with reporter </a:t>
            </a:r>
          </a:p>
          <a:p>
            <a:pPr marL="171450" indent="-171450">
              <a:buFont typeface="Arial" panose="020B0604020202020204" pitchFamily="34" charset="0"/>
              <a:buChar char="•"/>
            </a:pPr>
            <a:r>
              <a:rPr lang="en-US" dirty="0"/>
              <a:t>Supportive measures may be offered even if formal complaint not filed – must be shared with complainant </a:t>
            </a:r>
          </a:p>
          <a:p>
            <a:pPr marL="171450" indent="-171450">
              <a:buFont typeface="Arial" panose="020B0604020202020204" pitchFamily="34" charset="0"/>
              <a:buChar char="•"/>
            </a:pPr>
            <a:r>
              <a:rPr lang="en-US" dirty="0"/>
              <a:t>Provide complainant with copy of school policy which should contain all information shared regarding the process (any ARs as well) </a:t>
            </a:r>
          </a:p>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63</a:t>
            </a:fld>
            <a:endParaRPr lang="en-US" dirty="0"/>
          </a:p>
        </p:txBody>
      </p:sp>
    </p:spTree>
    <p:extLst>
      <p:ext uri="{BB962C8B-B14F-4D97-AF65-F5344CB8AC3E}">
        <p14:creationId xmlns:p14="http://schemas.microsoft.com/office/powerpoint/2010/main" val="39823144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69</a:t>
            </a:fld>
            <a:endParaRPr lang="en-US" dirty="0"/>
          </a:p>
        </p:txBody>
      </p:sp>
    </p:spTree>
    <p:extLst>
      <p:ext uri="{BB962C8B-B14F-4D97-AF65-F5344CB8AC3E}">
        <p14:creationId xmlns:p14="http://schemas.microsoft.com/office/powerpoint/2010/main" val="7137527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70</a:t>
            </a:fld>
            <a:endParaRPr lang="en-US" dirty="0"/>
          </a:p>
        </p:txBody>
      </p:sp>
    </p:spTree>
    <p:extLst>
      <p:ext uri="{BB962C8B-B14F-4D97-AF65-F5344CB8AC3E}">
        <p14:creationId xmlns:p14="http://schemas.microsoft.com/office/powerpoint/2010/main" val="39802648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BD4DCE-DB67-4AA0-BAB3-EBB4906CDEAC}" type="slidenum">
              <a:rPr lang="en-US" smtClean="0">
                <a:solidFill>
                  <a:prstClr val="black"/>
                </a:solidFill>
              </a:rPr>
              <a:pPr/>
              <a:t>72</a:t>
            </a:fld>
            <a:endParaRPr lang="en-US" dirty="0">
              <a:solidFill>
                <a:prstClr val="black"/>
              </a:solidFill>
            </a:endParaRPr>
          </a:p>
        </p:txBody>
      </p:sp>
    </p:spTree>
    <p:extLst>
      <p:ext uri="{BB962C8B-B14F-4D97-AF65-F5344CB8AC3E}">
        <p14:creationId xmlns:p14="http://schemas.microsoft.com/office/powerpoint/2010/main" val="4183771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IX of the Education Amendments of 1972</a:t>
            </a:r>
          </a:p>
        </p:txBody>
      </p:sp>
      <p:sp>
        <p:nvSpPr>
          <p:cNvPr id="4" name="Slide Number Placeholder 3"/>
          <p:cNvSpPr>
            <a:spLocks noGrp="1"/>
          </p:cNvSpPr>
          <p:nvPr>
            <p:ph type="sldNum" sz="quarter" idx="10"/>
          </p:nvPr>
        </p:nvSpPr>
        <p:spPr/>
        <p:txBody>
          <a:bodyPr/>
          <a:lstStyle/>
          <a:p>
            <a:fld id="{2928A678-7B58-4AEC-BC8C-A81F09046CD8}" type="slidenum">
              <a:rPr lang="en-US" smtClean="0"/>
              <a:t>4</a:t>
            </a:fld>
            <a:endParaRPr lang="en-US" dirty="0"/>
          </a:p>
        </p:txBody>
      </p:sp>
    </p:spTree>
    <p:extLst>
      <p:ext uri="{BB962C8B-B14F-4D97-AF65-F5344CB8AC3E}">
        <p14:creationId xmlns:p14="http://schemas.microsoft.com/office/powerpoint/2010/main" val="1450339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28A678-7B58-4AEC-BC8C-A81F09046CD8}" type="slidenum">
              <a:rPr lang="en-US" smtClean="0"/>
              <a:t>7</a:t>
            </a:fld>
            <a:endParaRPr lang="en-US" dirty="0"/>
          </a:p>
        </p:txBody>
      </p:sp>
    </p:spTree>
    <p:extLst>
      <p:ext uri="{BB962C8B-B14F-4D97-AF65-F5344CB8AC3E}">
        <p14:creationId xmlns:p14="http://schemas.microsoft.com/office/powerpoint/2010/main" val="747963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Old definition: Unwelcome conduct of a sexual nature</a:t>
            </a:r>
          </a:p>
          <a:p>
            <a:endParaRPr lang="en-US" dirty="0"/>
          </a:p>
          <a:p>
            <a:r>
              <a:rPr lang="en-US" dirty="0"/>
              <a:t>Sexual Assault is defined as an offense that meets the definition of Rape, Fondling, Incest or Statutory Rape as defined in the FBI’s Uniform Crime Reporting System.</a:t>
            </a:r>
          </a:p>
          <a:p>
            <a:endParaRPr lang="en-US" dirty="0"/>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8</a:t>
            </a:fld>
            <a:endParaRPr lang="en-US" dirty="0"/>
          </a:p>
        </p:txBody>
      </p:sp>
    </p:spTree>
    <p:extLst>
      <p:ext uri="{BB962C8B-B14F-4D97-AF65-F5344CB8AC3E}">
        <p14:creationId xmlns:p14="http://schemas.microsoft.com/office/powerpoint/2010/main" val="1767546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 U.S.C. 1092(f)(6)(A)(v)</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9</a:t>
            </a:fld>
            <a:endParaRPr lang="en-US" dirty="0"/>
          </a:p>
        </p:txBody>
      </p:sp>
    </p:spTree>
    <p:extLst>
      <p:ext uri="{BB962C8B-B14F-4D97-AF65-F5344CB8AC3E}">
        <p14:creationId xmlns:p14="http://schemas.microsoft.com/office/powerpoint/2010/main" val="3445757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U.S.C. 12291(a)(10)</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10</a:t>
            </a:fld>
            <a:endParaRPr lang="en-US" dirty="0"/>
          </a:p>
        </p:txBody>
      </p:sp>
    </p:spTree>
    <p:extLst>
      <p:ext uri="{BB962C8B-B14F-4D97-AF65-F5344CB8AC3E}">
        <p14:creationId xmlns:p14="http://schemas.microsoft.com/office/powerpoint/2010/main" val="4161932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 U.S.C. 12291(a)(8)</a:t>
            </a:r>
          </a:p>
          <a:p>
            <a:endParaRPr lang="en-US" dirty="0"/>
          </a:p>
        </p:txBody>
      </p:sp>
      <p:sp>
        <p:nvSpPr>
          <p:cNvPr id="4" name="Slide Number Placeholder 3"/>
          <p:cNvSpPr>
            <a:spLocks noGrp="1"/>
          </p:cNvSpPr>
          <p:nvPr>
            <p:ph type="sldNum" sz="quarter" idx="5"/>
          </p:nvPr>
        </p:nvSpPr>
        <p:spPr/>
        <p:txBody>
          <a:bodyPr/>
          <a:lstStyle/>
          <a:p>
            <a:fld id="{1F4EDB7E-3CEA-4EF1-A965-30E859E42777}" type="slidenum">
              <a:rPr lang="en-US" smtClean="0"/>
              <a:t>11</a:t>
            </a:fld>
            <a:endParaRPr lang="en-US" dirty="0"/>
          </a:p>
        </p:txBody>
      </p:sp>
    </p:spTree>
    <p:extLst>
      <p:ext uri="{BB962C8B-B14F-4D97-AF65-F5344CB8AC3E}">
        <p14:creationId xmlns:p14="http://schemas.microsoft.com/office/powerpoint/2010/main" val="42328328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10/7/2020</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25FB7523-2B6A-479B-BEC3-9B8263F8FE39}" type="slidenum">
              <a:rPr lang="en-US" smtClean="0"/>
              <a:t>‹#›</a:t>
            </a:fld>
            <a:endParaRPr lang="en-US" dirty="0"/>
          </a:p>
        </p:txBody>
      </p:sp>
    </p:spTree>
    <p:extLst>
      <p:ext uri="{BB962C8B-B14F-4D97-AF65-F5344CB8AC3E}">
        <p14:creationId xmlns:p14="http://schemas.microsoft.com/office/powerpoint/2010/main" val="3889197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dirty="0"/>
          </a:p>
        </p:txBody>
      </p:sp>
      <p:sp>
        <p:nvSpPr>
          <p:cNvPr id="21" name="Footer Placeholder 4">
            <a:extLst>
              <a:ext uri="{FF2B5EF4-FFF2-40B4-BE49-F238E27FC236}">
                <a16:creationId xmlns:a16="http://schemas.microsoft.com/office/drawing/2014/main" id="{AED58370-0FD0-431D-9BE3-6FDA0434C01E}"/>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4023099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431800" y="3543300"/>
            <a:ext cx="11252200"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
        <p:nvSpPr>
          <p:cNvPr id="20" name="Footer Placeholder 4">
            <a:extLst>
              <a:ext uri="{FF2B5EF4-FFF2-40B4-BE49-F238E27FC236}">
                <a16:creationId xmlns:a16="http://schemas.microsoft.com/office/drawing/2014/main" id="{67145159-FDCD-4370-8740-6F81AB157ECA}"/>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83279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3600"/>
            </a:lvl1pPr>
          </a:lstStyle>
          <a:p>
            <a:r>
              <a:rPr lang="en-US" dirty="0"/>
              <a:t>Click to edit Master title style</a:t>
            </a:r>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
        <p:nvSpPr>
          <p:cNvPr id="25" name="Footer Placeholder 4">
            <a:extLst>
              <a:ext uri="{FF2B5EF4-FFF2-40B4-BE49-F238E27FC236}">
                <a16:creationId xmlns:a16="http://schemas.microsoft.com/office/drawing/2014/main" id="{C90625DA-FCC1-4781-8F73-6444C4A35F5B}"/>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4130060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4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
        <p:nvSpPr>
          <p:cNvPr id="20" name="Footer Placeholder 4">
            <a:extLst>
              <a:ext uri="{FF2B5EF4-FFF2-40B4-BE49-F238E27FC236}">
                <a16:creationId xmlns:a16="http://schemas.microsoft.com/office/drawing/2014/main" id="{8B73D098-E152-4D1B-977B-CA8C9C5D220C}"/>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481199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dirty="0"/>
          </a:p>
        </p:txBody>
      </p:sp>
      <p:sp>
        <p:nvSpPr>
          <p:cNvPr id="13" name="Footer Placeholder 4">
            <a:extLst>
              <a:ext uri="{FF2B5EF4-FFF2-40B4-BE49-F238E27FC236}">
                <a16:creationId xmlns:a16="http://schemas.microsoft.com/office/drawing/2014/main" id="{D5B22E97-AC17-4A1C-8EB8-42863D9D061A}"/>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291437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dirty="0"/>
          </a:p>
        </p:txBody>
      </p:sp>
      <p:sp>
        <p:nvSpPr>
          <p:cNvPr id="16" name="Footer Placeholder 4">
            <a:extLst>
              <a:ext uri="{FF2B5EF4-FFF2-40B4-BE49-F238E27FC236}">
                <a16:creationId xmlns:a16="http://schemas.microsoft.com/office/drawing/2014/main" id="{F1B4B1D6-9AB7-48EF-87D3-9DBE00C65C92}"/>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037974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normAutofit/>
          </a:bodyPr>
          <a:lstStyle>
            <a:lvl1pPr marL="342900" indent="-342900">
              <a:buFont typeface="Arial" panose="020B0604020202020204" pitchFamily="34" charset="0"/>
              <a:buChar char="•"/>
              <a:defRPr sz="2400"/>
            </a:lvl1pPr>
            <a:lvl2pPr marL="742950" indent="-285750">
              <a:buFont typeface="Arial" panose="020B0604020202020204" pitchFamily="34" charset="0"/>
              <a:buChar char="•"/>
              <a:defRPr sz="2400"/>
            </a:lvl2pPr>
            <a:lvl3pPr marL="1143000" indent="-228600">
              <a:buFont typeface="Arial" panose="020B0604020202020204" pitchFamily="34" charset="0"/>
              <a:buChar char="•"/>
              <a:defRPr sz="2400"/>
            </a:lvl3pPr>
            <a:lvl4pPr marL="1600200" indent="-228600">
              <a:buFont typeface="Arial" panose="020B0604020202020204" pitchFamily="34" charset="0"/>
              <a:buChar char="•"/>
              <a:defRPr sz="2400"/>
            </a:lvl4pPr>
            <a:lvl5pPr marL="2057400" indent="-228600">
              <a:buFont typeface="Arial" panose="020B0604020202020204" pitchFamily="34"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
        <p:nvSpPr>
          <p:cNvPr id="8" name="Footer Placeholder 4">
            <a:extLst>
              <a:ext uri="{FF2B5EF4-FFF2-40B4-BE49-F238E27FC236}">
                <a16:creationId xmlns:a16="http://schemas.microsoft.com/office/drawing/2014/main" id="{C0437BFA-2772-4E0D-AFF0-6291A884F74B}"/>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2149683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1154954" y="1278468"/>
            <a:ext cx="6247546" cy="4748590"/>
          </a:xfrm>
        </p:spPr>
        <p:txBody>
          <a:bodyPr vert="eaVert">
            <a:normAutofit/>
          </a:bodyPr>
          <a:lstStyle>
            <a:lvl1pPr marL="342900" indent="-342900">
              <a:buFont typeface="Arial" panose="020B0604020202020204" pitchFamily="34" charset="0"/>
              <a:buChar char="•"/>
              <a:defRPr sz="2400"/>
            </a:lvl1pPr>
            <a:lvl2pPr marL="742950" indent="-285750">
              <a:buFont typeface="Arial" panose="020B0604020202020204" pitchFamily="34" charset="0"/>
              <a:buChar char="•"/>
              <a:defRPr sz="2400"/>
            </a:lvl2pPr>
            <a:lvl3pPr marL="1143000" indent="-228600">
              <a:buFont typeface="Arial" panose="020B0604020202020204" pitchFamily="34" charset="0"/>
              <a:buChar char="•"/>
              <a:defRPr sz="2400"/>
            </a:lvl3pPr>
            <a:lvl4pPr marL="1600200" indent="-228600">
              <a:buFont typeface="Arial" panose="020B0604020202020204" pitchFamily="34" charset="0"/>
              <a:buChar char="•"/>
              <a:defRPr sz="2400"/>
            </a:lvl4pPr>
            <a:lvl5pPr marL="2057400" indent="-228600">
              <a:buFont typeface="Arial" panose="020B0604020202020204" pitchFamily="34"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
        <p:nvSpPr>
          <p:cNvPr id="20" name="Footer Placeholder 4">
            <a:extLst>
              <a:ext uri="{FF2B5EF4-FFF2-40B4-BE49-F238E27FC236}">
                <a16:creationId xmlns:a16="http://schemas.microsoft.com/office/drawing/2014/main" id="{7C1FDAB3-FE31-4837-A63F-1845A4C58B9D}"/>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2442041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6454" y="2374900"/>
            <a:ext cx="11252945" cy="3416300"/>
          </a:xfrm>
        </p:spPr>
        <p:txBody>
          <a:bodyPr>
            <a:normAutofit/>
          </a:bodyPr>
          <a:lstStyle>
            <a:lvl1pPr marL="342900" indent="-342900">
              <a:buFont typeface="Arial" panose="020B0604020202020204" pitchFamily="34" charset="0"/>
              <a:buChar char="•"/>
              <a:defRPr sz="2400"/>
            </a:lvl1pPr>
            <a:lvl2pPr marL="742950" indent="-285750">
              <a:buFont typeface="Arial" panose="020B0604020202020204" pitchFamily="34" charset="0"/>
              <a:buChar char="•"/>
              <a:defRPr sz="2400"/>
            </a:lvl2pPr>
            <a:lvl3pPr marL="1143000" indent="-228600">
              <a:buFont typeface="Arial" panose="020B0604020202020204" pitchFamily="34" charset="0"/>
              <a:buChar char="•"/>
              <a:defRPr sz="2400"/>
            </a:lvl3pPr>
            <a:lvl4pPr marL="1600200" indent="-228600">
              <a:buFont typeface="Arial" panose="020B0604020202020204" pitchFamily="34" charset="0"/>
              <a:buChar char="•"/>
              <a:defRPr sz="2400"/>
            </a:lvl4pPr>
            <a:lvl5pPr marL="2057400" indent="-228600">
              <a:buFont typeface="Arial" panose="020B0604020202020204" pitchFamily="34"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
        <p:nvSpPr>
          <p:cNvPr id="7" name="Footer Placeholder 4">
            <a:extLst>
              <a:ext uri="{FF2B5EF4-FFF2-40B4-BE49-F238E27FC236}">
                <a16:creationId xmlns:a16="http://schemas.microsoft.com/office/drawing/2014/main" id="{674C8167-B124-4340-9B01-613AB631A4AA}"/>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54018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895558" y="2677644"/>
            <a:ext cx="3755379" cy="2283823"/>
          </a:xfrm>
        </p:spPr>
        <p:txBody>
          <a:bodyPr anchor="ctr">
            <a:normAutofit/>
          </a:bodyPr>
          <a:lstStyle>
            <a:lvl1pPr marL="0" indent="0" algn="l">
              <a:buNone/>
              <a:defRPr sz="24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5FB7523-2B6A-479B-BEC3-9B8263F8FE39}" type="slidenum">
              <a:rPr lang="en-US" smtClean="0"/>
              <a:t>‹#›</a:t>
            </a:fld>
            <a:endParaRPr lang="en-US" dirty="0"/>
          </a:p>
        </p:txBody>
      </p:sp>
      <p:sp>
        <p:nvSpPr>
          <p:cNvPr id="22" name="Footer Placeholder 4">
            <a:extLst>
              <a:ext uri="{FF2B5EF4-FFF2-40B4-BE49-F238E27FC236}">
                <a16:creationId xmlns:a16="http://schemas.microsoft.com/office/drawing/2014/main" id="{A16BCCC2-73EC-4EF9-ADA6-AB1DA7D24022}"/>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266398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2603500"/>
            <a:ext cx="5522912" cy="3416301"/>
          </a:xfrm>
        </p:spPr>
        <p:txBody>
          <a:bodyPr>
            <a:normAutofit/>
          </a:bodyPr>
          <a:lstStyle>
            <a:lvl1pPr marL="342900" indent="-342900">
              <a:buFont typeface="Arial" panose="020B0604020202020204" pitchFamily="34" charset="0"/>
              <a:buChar char="•"/>
              <a:defRPr sz="2400"/>
            </a:lvl1pPr>
            <a:lvl2pPr marL="742950" indent="-285750">
              <a:buFont typeface="Arial" panose="020B0604020202020204" pitchFamily="34" charset="0"/>
              <a:buChar char="•"/>
              <a:defRPr sz="2400"/>
            </a:lvl2pPr>
            <a:lvl3pPr marL="1143000" indent="-228600">
              <a:buFont typeface="Arial" panose="020B0604020202020204" pitchFamily="34" charset="0"/>
              <a:buChar char="•"/>
              <a:defRPr sz="2400"/>
            </a:lvl3pPr>
            <a:lvl4pPr marL="1600200" indent="-228600">
              <a:buFont typeface="Arial" panose="020B0604020202020204" pitchFamily="34" charset="0"/>
              <a:buChar char="•"/>
              <a:defRPr sz="2400"/>
            </a:lvl4pPr>
            <a:lvl5pPr marL="2057400" indent="-228600">
              <a:buFont typeface="Arial" panose="020B0604020202020204" pitchFamily="34"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08712" y="2603500"/>
            <a:ext cx="5462588" cy="3416300"/>
          </a:xfrm>
        </p:spPr>
        <p:txBody>
          <a:bodyPr>
            <a:normAutofit/>
          </a:bodyPr>
          <a:lstStyle>
            <a:lvl1pPr marL="342900" indent="-342900">
              <a:buFont typeface="Arial" panose="020B0604020202020204" pitchFamily="34" charset="0"/>
              <a:buChar char="•"/>
              <a:defRPr sz="2400"/>
            </a:lvl1pPr>
            <a:lvl2pPr marL="742950" indent="-285750">
              <a:buFont typeface="Arial" panose="020B0604020202020204" pitchFamily="34" charset="0"/>
              <a:buChar char="•"/>
              <a:defRPr sz="2400"/>
            </a:lvl2pPr>
            <a:lvl3pPr marL="1143000" indent="-228600">
              <a:buFont typeface="Arial" panose="020B0604020202020204" pitchFamily="34" charset="0"/>
              <a:buChar char="•"/>
              <a:defRPr sz="2400"/>
            </a:lvl3pPr>
            <a:lvl4pPr marL="1600200" indent="-228600">
              <a:buFont typeface="Arial" panose="020B0604020202020204" pitchFamily="34" charset="0"/>
              <a:buChar char="•"/>
              <a:defRPr sz="2400"/>
            </a:lvl4pPr>
            <a:lvl5pPr marL="2057400" indent="-228600">
              <a:buFont typeface="Arial" panose="020B0604020202020204" pitchFamily="34"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dirty="0"/>
          </a:p>
        </p:txBody>
      </p:sp>
      <p:sp>
        <p:nvSpPr>
          <p:cNvPr id="10" name="Footer Placeholder 4">
            <a:extLst>
              <a:ext uri="{FF2B5EF4-FFF2-40B4-BE49-F238E27FC236}">
                <a16:creationId xmlns:a16="http://schemas.microsoft.com/office/drawing/2014/main" id="{5E624AF5-C1D7-46ED-9904-7B0447592BF1}"/>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410670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lvl1pPr marL="342900" indent="-342900">
              <a:buFont typeface="Arial" panose="020B0604020202020204" pitchFamily="34" charset="0"/>
              <a:buChar char="•"/>
              <a:defRPr sz="2400"/>
            </a:lvl1pPr>
            <a:lvl2pPr marL="742950" indent="-285750">
              <a:buFont typeface="Arial" panose="020B0604020202020204" pitchFamily="34" charset="0"/>
              <a:buChar char="•"/>
              <a:defRPr sz="2400"/>
            </a:lvl2pPr>
            <a:lvl3pPr marL="1143000" indent="-228600">
              <a:buFont typeface="Arial" panose="020B0604020202020204" pitchFamily="34" charset="0"/>
              <a:buChar char="•"/>
              <a:defRPr sz="2400"/>
            </a:lvl3pPr>
            <a:lvl4pPr marL="1600200" indent="-228600">
              <a:buFont typeface="Arial" panose="020B0604020202020204" pitchFamily="34" charset="0"/>
              <a:buChar char="•"/>
              <a:defRPr sz="2400"/>
            </a:lvl4pPr>
            <a:lvl5pPr marL="2057400" indent="-228600">
              <a:buFont typeface="Arial" panose="020B0604020202020204" pitchFamily="34"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lvl1pPr marL="342900" indent="-342900">
              <a:buFont typeface="Arial" panose="020B0604020202020204" pitchFamily="34" charset="0"/>
              <a:buChar char="•"/>
              <a:defRPr sz="2400"/>
            </a:lvl1pPr>
            <a:lvl2pPr marL="742950" indent="-285750">
              <a:buFont typeface="Arial" panose="020B0604020202020204" pitchFamily="34" charset="0"/>
              <a:buChar char="•"/>
              <a:defRPr sz="2400"/>
            </a:lvl2pPr>
            <a:lvl3pPr marL="1143000" indent="-228600">
              <a:buFont typeface="Arial" panose="020B0604020202020204" pitchFamily="34" charset="0"/>
              <a:buChar char="•"/>
              <a:defRPr sz="2400"/>
            </a:lvl3pPr>
            <a:lvl4pPr marL="1600200" indent="-228600">
              <a:buFont typeface="Arial" panose="020B0604020202020204" pitchFamily="34" charset="0"/>
              <a:buChar char="•"/>
              <a:defRPr sz="2400"/>
            </a:lvl4pPr>
            <a:lvl5pPr marL="2057400" indent="-228600">
              <a:buFont typeface="Arial" panose="020B0604020202020204" pitchFamily="34"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5FB7523-2B6A-479B-BEC3-9B8263F8FE39}" type="slidenum">
              <a:rPr lang="en-US" smtClean="0"/>
              <a:t>‹#›</a:t>
            </a:fld>
            <a:endParaRPr lang="en-US" dirty="0"/>
          </a:p>
        </p:txBody>
      </p:sp>
      <p:sp>
        <p:nvSpPr>
          <p:cNvPr id="11" name="Footer Placeholder 4">
            <a:extLst>
              <a:ext uri="{FF2B5EF4-FFF2-40B4-BE49-F238E27FC236}">
                <a16:creationId xmlns:a16="http://schemas.microsoft.com/office/drawing/2014/main" id="{30EA5C16-8908-4CD0-8390-3D8D32C27425}"/>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891080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25FB7523-2B6A-479B-BEC3-9B8263F8FE39}" type="slidenum">
              <a:rPr lang="en-US" smtClean="0"/>
              <a:t>‹#›</a:t>
            </a:fld>
            <a:endParaRPr lang="en-US" dirty="0"/>
          </a:p>
        </p:txBody>
      </p:sp>
      <p:sp>
        <p:nvSpPr>
          <p:cNvPr id="7" name="Footer Placeholder 4">
            <a:extLst>
              <a:ext uri="{FF2B5EF4-FFF2-40B4-BE49-F238E27FC236}">
                <a16:creationId xmlns:a16="http://schemas.microsoft.com/office/drawing/2014/main" id="{DCE58DB9-1DCC-4171-9BD0-D91EB464D4B9}"/>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127196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5FB7523-2B6A-479B-BEC3-9B8263F8FE39}" type="slidenum">
              <a:rPr lang="en-US" smtClean="0"/>
              <a:t>‹#›</a:t>
            </a:fld>
            <a:endParaRPr lang="en-US" dirty="0"/>
          </a:p>
        </p:txBody>
      </p:sp>
      <p:sp>
        <p:nvSpPr>
          <p:cNvPr id="5" name="Footer Placeholder 4">
            <a:extLst>
              <a:ext uri="{FF2B5EF4-FFF2-40B4-BE49-F238E27FC236}">
                <a16:creationId xmlns:a16="http://schemas.microsoft.com/office/drawing/2014/main" id="{CD55027F-57D8-4B38-9E4E-B9564A6FD6A4}"/>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218766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userDrawn="1"/>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5781146" y="1447800"/>
            <a:ext cx="5190065" cy="4572000"/>
          </a:xfrm>
        </p:spPr>
        <p:txBody>
          <a:bodyPr anchor="ctr">
            <a:normAutofit/>
          </a:bodyPr>
          <a:lstStyle>
            <a:lvl1pPr marL="342900" indent="-342900">
              <a:buFont typeface="Arial" panose="020B0604020202020204" pitchFamily="34" charset="0"/>
              <a:buChar char="•"/>
              <a:defRPr sz="2400"/>
            </a:lvl1pPr>
            <a:lvl2pPr marL="742950" indent="-285750">
              <a:buFont typeface="Arial" panose="020B0604020202020204" pitchFamily="34" charset="0"/>
              <a:buChar char="•"/>
              <a:defRPr sz="2400"/>
            </a:lvl2pPr>
            <a:lvl3pPr marL="1143000" indent="-228600">
              <a:buFont typeface="Arial" panose="020B0604020202020204" pitchFamily="34" charset="0"/>
              <a:buChar char="•"/>
              <a:defRPr sz="2400"/>
            </a:lvl3pPr>
            <a:lvl4pPr marL="1600200" indent="-228600">
              <a:buFont typeface="Arial" panose="020B0604020202020204" pitchFamily="34" charset="0"/>
              <a:buChar char="•"/>
              <a:defRPr sz="2400"/>
            </a:lvl4pPr>
            <a:lvl5pPr marL="2057400" indent="-228600">
              <a:buFont typeface="Arial" panose="020B0604020202020204" pitchFamily="34"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dirty="0"/>
          </a:p>
        </p:txBody>
      </p:sp>
      <p:sp>
        <p:nvSpPr>
          <p:cNvPr id="22" name="Footer Placeholder 4">
            <a:extLst>
              <a:ext uri="{FF2B5EF4-FFF2-40B4-BE49-F238E27FC236}">
                <a16:creationId xmlns:a16="http://schemas.microsoft.com/office/drawing/2014/main" id="{0BBBA018-3D80-4588-9A14-D2AF3AFD3B6A}"/>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402364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5FB7523-2B6A-479B-BEC3-9B8263F8FE39}" type="slidenum">
              <a:rPr lang="en-US" smtClean="0"/>
              <a:t>‹#›</a:t>
            </a:fld>
            <a:endParaRPr lang="en-US" dirty="0"/>
          </a:p>
        </p:txBody>
      </p:sp>
      <p:sp>
        <p:nvSpPr>
          <p:cNvPr id="22" name="Footer Placeholder 4">
            <a:extLst>
              <a:ext uri="{FF2B5EF4-FFF2-40B4-BE49-F238E27FC236}">
                <a16:creationId xmlns:a16="http://schemas.microsoft.com/office/drawing/2014/main" id="{23ABCC4A-7753-41BB-ACA6-CE8BCF6164F8}"/>
              </a:ext>
            </a:extLst>
          </p:cNvPr>
          <p:cNvSpPr>
            <a:spLocks noGrp="1"/>
          </p:cNvSpPr>
          <p:nvPr>
            <p:ph type="ftr" sz="quarter" idx="11"/>
          </p:nvPr>
        </p:nvSpPr>
        <p:spPr>
          <a:xfrm>
            <a:off x="2616200" y="6311900"/>
            <a:ext cx="7594600" cy="384739"/>
          </a:xfrm>
        </p:spPr>
        <p:txBody>
          <a:bodyPr/>
          <a:lstStyle>
            <a:lvl1pPr>
              <a:defRPr sz="1200"/>
            </a:lvl1p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754969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WBK Legal 2020 This presentation is informational only and does not constitute legal advice.</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25FB7523-2B6A-479B-BEC3-9B8263F8FE39}" type="slidenum">
              <a:rPr lang="en-US" smtClean="0"/>
              <a:t>‹#›</a:t>
            </a:fld>
            <a:endParaRPr lang="en-US" dirty="0"/>
          </a:p>
        </p:txBody>
      </p:sp>
    </p:spTree>
    <p:extLst>
      <p:ext uri="{BB962C8B-B14F-4D97-AF65-F5344CB8AC3E}">
        <p14:creationId xmlns:p14="http://schemas.microsoft.com/office/powerpoint/2010/main" val="89540548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hf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mailto:azundel@wbklegal.com" TargetMode="External"/><Relationship Id="rId4" Type="http://schemas.openxmlformats.org/officeDocument/2006/relationships/hyperlink" Target="mailto:iweiss@wbklegal.c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ECC9F0E5-A4BE-4DBC-A3B5-82AD4F02830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88" y="0"/>
            <a:ext cx="12193588" cy="6861555"/>
            <a:chOff x="-1588" y="0"/>
            <a:chExt cx="12193588" cy="6861555"/>
          </a:xfrm>
        </p:grpSpPr>
        <p:sp>
          <p:nvSpPr>
            <p:cNvPr id="66" name="Rectangle 65">
              <a:extLst>
                <a:ext uri="{FF2B5EF4-FFF2-40B4-BE49-F238E27FC236}">
                  <a16:creationId xmlns:a16="http://schemas.microsoft.com/office/drawing/2014/main" id="{5D680109-0891-4F4A-A8F7-D16D7425F0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7" name="Oval 66">
              <a:extLst>
                <a:ext uri="{FF2B5EF4-FFF2-40B4-BE49-F238E27FC236}">
                  <a16:creationId xmlns:a16="http://schemas.microsoft.com/office/drawing/2014/main" id="{845B2AB7-A65F-40C0-A50C-600C35097A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68" name="Oval 67">
              <a:extLst>
                <a:ext uri="{FF2B5EF4-FFF2-40B4-BE49-F238E27FC236}">
                  <a16:creationId xmlns:a16="http://schemas.microsoft.com/office/drawing/2014/main" id="{9B775E27-EEE0-4904-888E-3392B971A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69" name="Oval 68">
              <a:extLst>
                <a:ext uri="{FF2B5EF4-FFF2-40B4-BE49-F238E27FC236}">
                  <a16:creationId xmlns:a16="http://schemas.microsoft.com/office/drawing/2014/main" id="{E069E709-BD17-49EF-86F1-4CA7EBB8F3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0" name="Freeform 5">
              <a:extLst>
                <a:ext uri="{FF2B5EF4-FFF2-40B4-BE49-F238E27FC236}">
                  <a16:creationId xmlns:a16="http://schemas.microsoft.com/office/drawing/2014/main" id="{7977940E-D630-4A8B-84B6-01C53DA25AA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pic>
        <p:nvPicPr>
          <p:cNvPr id="4" name="Picture 3" descr="A close up of a sign&#10;&#10;Description automatically generated">
            <a:extLst>
              <a:ext uri="{FF2B5EF4-FFF2-40B4-BE49-F238E27FC236}">
                <a16:creationId xmlns:a16="http://schemas.microsoft.com/office/drawing/2014/main" id="{E77C5902-6378-423C-8C6F-A780FA7FC976}"/>
              </a:ext>
            </a:extLst>
          </p:cNvPr>
          <p:cNvPicPr>
            <a:picLocks noChangeAspect="1"/>
          </p:cNvPicPr>
          <p:nvPr/>
        </p:nvPicPr>
        <p:blipFill rotWithShape="1">
          <a:blip r:embed="rId4">
            <a:duotone>
              <a:prstClr val="black"/>
              <a:schemeClr val="accent5">
                <a:tint val="45000"/>
                <a:satMod val="400000"/>
              </a:schemeClr>
            </a:duotone>
            <a:alphaModFix amt="25000"/>
          </a:blip>
          <a:srcRect l="1128" r="5129"/>
          <a:stretch/>
        </p:blipFill>
        <p:spPr>
          <a:xfrm>
            <a:off x="474133" y="475488"/>
            <a:ext cx="5621867" cy="5909733"/>
          </a:xfrm>
          <a:prstGeom prst="rect">
            <a:avLst/>
          </a:prstGeom>
        </p:spPr>
      </p:pic>
      <p:pic>
        <p:nvPicPr>
          <p:cNvPr id="3" name="Picture 8">
            <a:extLst>
              <a:ext uri="{FF2B5EF4-FFF2-40B4-BE49-F238E27FC236}">
                <a16:creationId xmlns:a16="http://schemas.microsoft.com/office/drawing/2014/main" id="{9268AB7E-3E2D-4132-8A5A-2C1D7FC178FD}"/>
              </a:ext>
            </a:extLst>
          </p:cNvPr>
          <p:cNvPicPr>
            <a:picLocks noChangeAspect="1" noChangeArrowheads="1"/>
          </p:cNvPicPr>
          <p:nvPr/>
        </p:nvPicPr>
        <p:blipFill rotWithShape="1">
          <a:blip r:embed="rId5">
            <a:duotone>
              <a:prstClr val="black"/>
              <a:schemeClr val="accent5">
                <a:tint val="45000"/>
                <a:satMod val="400000"/>
              </a:schemeClr>
            </a:duotone>
            <a:alphaModFix amt="25000"/>
            <a:extLst>
              <a:ext uri="{28A0092B-C50C-407E-A947-70E740481C1C}">
                <a14:useLocalDpi xmlns:a14="http://schemas.microsoft.com/office/drawing/2010/main" val="0"/>
              </a:ext>
            </a:extLst>
          </a:blip>
          <a:srcRect l="11008" r="15741" b="-2"/>
          <a:stretch/>
        </p:blipFill>
        <p:spPr bwMode="auto">
          <a:xfrm>
            <a:off x="6096000" y="475488"/>
            <a:ext cx="5621867" cy="590973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a:extLst>
              <a:ext uri="{FF2B5EF4-FFF2-40B4-BE49-F238E27FC236}">
                <a16:creationId xmlns:a16="http://schemas.microsoft.com/office/drawing/2014/main" id="{37FD18CD-38C5-42D8-970B-1D76A1D73C5C}"/>
              </a:ext>
            </a:extLst>
          </p:cNvPr>
          <p:cNvSpPr>
            <a:spLocks noGrp="1"/>
          </p:cNvSpPr>
          <p:nvPr>
            <p:ph type="ctrTitle"/>
          </p:nvPr>
        </p:nvSpPr>
        <p:spPr>
          <a:xfrm>
            <a:off x="1154954" y="2099733"/>
            <a:ext cx="8827245" cy="2677648"/>
          </a:xfrm>
        </p:spPr>
        <p:txBody>
          <a:bodyPr>
            <a:normAutofit/>
          </a:bodyPr>
          <a:lstStyle/>
          <a:p>
            <a:pPr>
              <a:lnSpc>
                <a:spcPct val="90000"/>
              </a:lnSpc>
            </a:pPr>
            <a:br>
              <a:rPr lang="en-US" sz="2600" dirty="0">
                <a:cs typeface="Arabic Typesetting" panose="03020402040406030203" pitchFamily="66" charset="-78"/>
              </a:rPr>
            </a:br>
            <a:r>
              <a:rPr lang="en-US" sz="2600" b="1" dirty="0">
                <a:cs typeface="Arabic Typesetting" panose="03020402040406030203" pitchFamily="66" charset="-78"/>
              </a:rPr>
              <a:t>Title IX Training</a:t>
            </a:r>
            <a:br>
              <a:rPr lang="en-US" sz="2600" b="1" dirty="0">
                <a:cs typeface="Arabic Typesetting" panose="03020402040406030203" pitchFamily="66" charset="-78"/>
              </a:rPr>
            </a:br>
            <a:r>
              <a:rPr lang="en-US" sz="2600" b="1" dirty="0">
                <a:cs typeface="Arabic Typesetting" panose="03020402040406030203" pitchFamily="66" charset="-78"/>
              </a:rPr>
              <a:t>October 8, 2020</a:t>
            </a:r>
            <a:br>
              <a:rPr lang="en-US" sz="2600" dirty="0">
                <a:cs typeface="Arabic Typesetting" panose="03020402040406030203" pitchFamily="66" charset="-78"/>
              </a:rPr>
            </a:br>
            <a:r>
              <a:rPr lang="en-US" sz="2600" dirty="0">
                <a:cs typeface="Arabic Typesetting" panose="03020402040406030203" pitchFamily="66" charset="-78"/>
              </a:rPr>
              <a:t>Presented by: </a:t>
            </a:r>
            <a:br>
              <a:rPr lang="en-US" sz="2600" dirty="0">
                <a:cs typeface="Arabic Typesetting" panose="03020402040406030203" pitchFamily="66" charset="-78"/>
              </a:rPr>
            </a:br>
            <a:r>
              <a:rPr lang="en-US" sz="2600" dirty="0">
                <a:cs typeface="Arabic Typesetting" panose="03020402040406030203" pitchFamily="66" charset="-78"/>
              </a:rPr>
              <a:t>Ira Weiss, Esq.</a:t>
            </a:r>
            <a:br>
              <a:rPr lang="en-US" sz="2600" dirty="0">
                <a:cs typeface="Arabic Typesetting" panose="03020402040406030203" pitchFamily="66" charset="-78"/>
              </a:rPr>
            </a:br>
            <a:r>
              <a:rPr lang="en-US" sz="2600" dirty="0">
                <a:cs typeface="Arabic Typesetting" panose="03020402040406030203" pitchFamily="66" charset="-78"/>
              </a:rPr>
              <a:t>Aimee Zundel, Esq.</a:t>
            </a:r>
            <a:br>
              <a:rPr lang="en-US" sz="2600" dirty="0">
                <a:cs typeface="Arabic Typesetting" panose="03020402040406030203" pitchFamily="66" charset="-78"/>
              </a:rPr>
            </a:br>
            <a:endParaRPr lang="en-US" sz="2600" dirty="0"/>
          </a:p>
        </p:txBody>
      </p:sp>
      <p:sp>
        <p:nvSpPr>
          <p:cNvPr id="72" name="Rectangle 71">
            <a:extLst>
              <a:ext uri="{FF2B5EF4-FFF2-40B4-BE49-F238E27FC236}">
                <a16:creationId xmlns:a16="http://schemas.microsoft.com/office/drawing/2014/main" id="{FEA97C52-0B49-41B4-BA3A-FB9D1478E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76846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46D0F-8F34-471E-89A2-C2E964303B2F}"/>
              </a:ext>
            </a:extLst>
          </p:cNvPr>
          <p:cNvSpPr>
            <a:spLocks noGrp="1"/>
          </p:cNvSpPr>
          <p:nvPr>
            <p:ph type="title"/>
          </p:nvPr>
        </p:nvSpPr>
        <p:spPr/>
        <p:txBody>
          <a:bodyPr/>
          <a:lstStyle/>
          <a:p>
            <a:r>
              <a:rPr lang="en-US" dirty="0"/>
              <a:t>Dating Violence: Defined </a:t>
            </a:r>
          </a:p>
        </p:txBody>
      </p:sp>
      <p:sp>
        <p:nvSpPr>
          <p:cNvPr id="3" name="Content Placeholder 2">
            <a:extLst>
              <a:ext uri="{FF2B5EF4-FFF2-40B4-BE49-F238E27FC236}">
                <a16:creationId xmlns:a16="http://schemas.microsoft.com/office/drawing/2014/main" id="{F9829841-8C9C-40DA-B19C-C7AE4ED5CFEB}"/>
              </a:ext>
            </a:extLst>
          </p:cNvPr>
          <p:cNvSpPr>
            <a:spLocks noGrp="1"/>
          </p:cNvSpPr>
          <p:nvPr>
            <p:ph idx="1"/>
          </p:nvPr>
        </p:nvSpPr>
        <p:spPr/>
        <p:txBody>
          <a:bodyPr>
            <a:normAutofit lnSpcReduction="10000"/>
          </a:bodyPr>
          <a:lstStyle/>
          <a:p>
            <a:pPr>
              <a:buFont typeface="Arial" panose="020B0604020202020204" pitchFamily="34" charset="0"/>
              <a:buChar char="•"/>
            </a:pPr>
            <a:r>
              <a:rPr lang="en-US" sz="2200" b="1" dirty="0"/>
              <a:t>Dating violence </a:t>
            </a:r>
            <a:r>
              <a:rPr lang="en-US" sz="2200" dirty="0"/>
              <a:t>is defined as violence committed by a person who is or has been in a social relationship of a romantic or intimate nature with the victim. The existence of such a relationship shall be determined based on the reporting party’s statement and with consideration of the length of the relationship, the type of relationship, and the frequency of interaction between the persons involved in the relationship.</a:t>
            </a:r>
          </a:p>
          <a:p>
            <a:pPr>
              <a:buFont typeface="Arial" panose="020B0604020202020204" pitchFamily="34" charset="0"/>
              <a:buChar char="•"/>
            </a:pPr>
            <a:r>
              <a:rPr lang="en-US" sz="2200" dirty="0"/>
              <a:t>For the purposes of this definition dating violence includes, but is not limited to, sexual or physical abuse or the threat of such abuse.  </a:t>
            </a:r>
          </a:p>
          <a:p>
            <a:pPr>
              <a:buFont typeface="Arial" panose="020B0604020202020204" pitchFamily="34" charset="0"/>
              <a:buChar char="•"/>
            </a:pPr>
            <a:r>
              <a:rPr lang="en-US" sz="2200" dirty="0"/>
              <a:t>Dating violence does not include acts covered under the definition of domestic violence.</a:t>
            </a:r>
          </a:p>
          <a:p>
            <a:pPr marL="0" indent="0">
              <a:buNone/>
            </a:pPr>
            <a:endParaRPr lang="en-US" dirty="0"/>
          </a:p>
        </p:txBody>
      </p:sp>
      <p:sp>
        <p:nvSpPr>
          <p:cNvPr id="4" name="Footer Placeholder 3">
            <a:extLst>
              <a:ext uri="{FF2B5EF4-FFF2-40B4-BE49-F238E27FC236}">
                <a16:creationId xmlns:a16="http://schemas.microsoft.com/office/drawing/2014/main" id="{C9EFFD4F-F0FE-41C1-A6D9-B8567D640B63}"/>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CC373D35-1F48-4148-9CAB-6BA5922C0DB6}"/>
              </a:ext>
            </a:extLst>
          </p:cNvPr>
          <p:cNvSpPr>
            <a:spLocks noGrp="1"/>
          </p:cNvSpPr>
          <p:nvPr>
            <p:ph type="sldNum" sz="quarter" idx="12"/>
          </p:nvPr>
        </p:nvSpPr>
        <p:spPr/>
        <p:txBody>
          <a:bodyPr/>
          <a:lstStyle/>
          <a:p>
            <a:fld id="{905EBA53-4854-4764-819D-270E715D0F88}" type="slidenum">
              <a:rPr lang="en-US" smtClean="0"/>
              <a:t>10</a:t>
            </a:fld>
            <a:endParaRPr lang="en-US" dirty="0"/>
          </a:p>
        </p:txBody>
      </p:sp>
    </p:spTree>
    <p:extLst>
      <p:ext uri="{BB962C8B-B14F-4D97-AF65-F5344CB8AC3E}">
        <p14:creationId xmlns:p14="http://schemas.microsoft.com/office/powerpoint/2010/main" val="106224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48A18-2D8F-47EF-A858-B968650D3B85}"/>
              </a:ext>
            </a:extLst>
          </p:cNvPr>
          <p:cNvSpPr>
            <a:spLocks noGrp="1"/>
          </p:cNvSpPr>
          <p:nvPr>
            <p:ph type="title"/>
          </p:nvPr>
        </p:nvSpPr>
        <p:spPr/>
        <p:txBody>
          <a:bodyPr/>
          <a:lstStyle/>
          <a:p>
            <a:r>
              <a:rPr lang="en-US" dirty="0"/>
              <a:t>Domestic Violence: Defined </a:t>
            </a:r>
          </a:p>
        </p:txBody>
      </p:sp>
      <p:sp>
        <p:nvSpPr>
          <p:cNvPr id="3" name="Content Placeholder 2">
            <a:extLst>
              <a:ext uri="{FF2B5EF4-FFF2-40B4-BE49-F238E27FC236}">
                <a16:creationId xmlns:a16="http://schemas.microsoft.com/office/drawing/2014/main" id="{1996D4ED-3706-44E6-A28A-65B484F7823E}"/>
              </a:ext>
            </a:extLst>
          </p:cNvPr>
          <p:cNvSpPr>
            <a:spLocks noGrp="1"/>
          </p:cNvSpPr>
          <p:nvPr>
            <p:ph idx="1"/>
          </p:nvPr>
        </p:nvSpPr>
        <p:spPr>
          <a:xfrm>
            <a:off x="456454" y="2374900"/>
            <a:ext cx="11252945" cy="3848100"/>
          </a:xfrm>
        </p:spPr>
        <p:txBody>
          <a:bodyPr>
            <a:normAutofit lnSpcReduction="10000"/>
          </a:bodyPr>
          <a:lstStyle/>
          <a:p>
            <a:pPr marL="0" indent="0">
              <a:buNone/>
            </a:pPr>
            <a:r>
              <a:rPr lang="en-US" sz="2200" b="1" dirty="0"/>
              <a:t>Domestic violence </a:t>
            </a:r>
            <a:r>
              <a:rPr lang="en-US" sz="2200" dirty="0"/>
              <a:t>is a felony or misdemeanor crime of violence committed: </a:t>
            </a:r>
          </a:p>
          <a:p>
            <a:pPr>
              <a:buFont typeface="Arial" panose="020B0604020202020204" pitchFamily="34" charset="0"/>
              <a:buChar char="•"/>
            </a:pPr>
            <a:r>
              <a:rPr lang="en-US" sz="2200" dirty="0"/>
              <a:t>by a current or former spouse or intimate partner of the victim. </a:t>
            </a:r>
          </a:p>
          <a:p>
            <a:pPr>
              <a:buFont typeface="Arial" panose="020B0604020202020204" pitchFamily="34" charset="0"/>
              <a:buChar char="•"/>
            </a:pPr>
            <a:r>
              <a:rPr lang="en-US" sz="2200" dirty="0"/>
              <a:t>by a person with whom the victim shares a child in common. </a:t>
            </a:r>
          </a:p>
          <a:p>
            <a:pPr>
              <a:buFont typeface="Arial" panose="020B0604020202020204" pitchFamily="34" charset="0"/>
              <a:buChar char="•"/>
            </a:pPr>
            <a:r>
              <a:rPr lang="en-US" sz="2200" dirty="0"/>
              <a:t>by a person who is cohabitating with, or has cohabitated with, the victim as a spouse or intimate partner. </a:t>
            </a:r>
          </a:p>
          <a:p>
            <a:pPr>
              <a:buFont typeface="Arial" panose="020B0604020202020204" pitchFamily="34" charset="0"/>
              <a:buChar char="•"/>
            </a:pPr>
            <a:r>
              <a:rPr lang="en-US" sz="2200" dirty="0"/>
              <a:t>by a person similarly situated to a spouse of the victim under the domestic or family violence laws of the jurisdiction in which the crime of violence occurred. </a:t>
            </a:r>
          </a:p>
          <a:p>
            <a:pPr>
              <a:buFont typeface="Arial" panose="020B0604020202020204" pitchFamily="34" charset="0"/>
              <a:buChar char="•"/>
            </a:pPr>
            <a:r>
              <a:rPr lang="en-US" sz="2200" dirty="0"/>
              <a:t>by any other person against an adult or youth victim who is protected from that person’s acts under the domestic or family violence laws of the jurisdiction in which the crime of violence occurred. </a:t>
            </a:r>
          </a:p>
          <a:p>
            <a:pPr marL="0" indent="0">
              <a:buNone/>
            </a:pPr>
            <a:endParaRPr lang="en-US" dirty="0"/>
          </a:p>
        </p:txBody>
      </p:sp>
      <p:sp>
        <p:nvSpPr>
          <p:cNvPr id="4" name="Footer Placeholder 3">
            <a:extLst>
              <a:ext uri="{FF2B5EF4-FFF2-40B4-BE49-F238E27FC236}">
                <a16:creationId xmlns:a16="http://schemas.microsoft.com/office/drawing/2014/main" id="{3D1BF2BF-3F15-464A-891A-935E72982AA5}"/>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FE1DC207-0EEF-4E2A-9DD0-6DCB22F32FDC}"/>
              </a:ext>
            </a:extLst>
          </p:cNvPr>
          <p:cNvSpPr>
            <a:spLocks noGrp="1"/>
          </p:cNvSpPr>
          <p:nvPr>
            <p:ph type="sldNum" sz="quarter" idx="12"/>
          </p:nvPr>
        </p:nvSpPr>
        <p:spPr/>
        <p:txBody>
          <a:bodyPr/>
          <a:lstStyle/>
          <a:p>
            <a:fld id="{905EBA53-4854-4764-819D-270E715D0F88}" type="slidenum">
              <a:rPr lang="en-US" smtClean="0"/>
              <a:t>11</a:t>
            </a:fld>
            <a:endParaRPr lang="en-US" dirty="0"/>
          </a:p>
        </p:txBody>
      </p:sp>
    </p:spTree>
    <p:extLst>
      <p:ext uri="{BB962C8B-B14F-4D97-AF65-F5344CB8AC3E}">
        <p14:creationId xmlns:p14="http://schemas.microsoft.com/office/powerpoint/2010/main" val="84267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35829-FE5A-4A05-AF90-73F1602FF88B}"/>
              </a:ext>
            </a:extLst>
          </p:cNvPr>
          <p:cNvSpPr>
            <a:spLocks noGrp="1"/>
          </p:cNvSpPr>
          <p:nvPr>
            <p:ph type="title"/>
          </p:nvPr>
        </p:nvSpPr>
        <p:spPr/>
        <p:txBody>
          <a:bodyPr/>
          <a:lstStyle/>
          <a:p>
            <a:r>
              <a:rPr lang="en-US" dirty="0"/>
              <a:t>Stalking: Defined </a:t>
            </a:r>
          </a:p>
        </p:txBody>
      </p:sp>
      <p:sp>
        <p:nvSpPr>
          <p:cNvPr id="3" name="Content Placeholder 2">
            <a:extLst>
              <a:ext uri="{FF2B5EF4-FFF2-40B4-BE49-F238E27FC236}">
                <a16:creationId xmlns:a16="http://schemas.microsoft.com/office/drawing/2014/main" id="{9C5A7504-26B2-4AFC-B4C5-5A6E3787978A}"/>
              </a:ext>
            </a:extLst>
          </p:cNvPr>
          <p:cNvSpPr>
            <a:spLocks noGrp="1"/>
          </p:cNvSpPr>
          <p:nvPr>
            <p:ph idx="1"/>
          </p:nvPr>
        </p:nvSpPr>
        <p:spPr>
          <a:xfrm>
            <a:off x="469527" y="2643415"/>
            <a:ext cx="11252945" cy="3416300"/>
          </a:xfrm>
        </p:spPr>
        <p:txBody>
          <a:bodyPr/>
          <a:lstStyle/>
          <a:p>
            <a:pPr>
              <a:buFont typeface="Arial" panose="020B0604020202020204" pitchFamily="34" charset="0"/>
              <a:buChar char="•"/>
            </a:pPr>
            <a:r>
              <a:rPr lang="en-US" sz="2200" b="1" dirty="0"/>
              <a:t>Stalking</a:t>
            </a:r>
            <a:r>
              <a:rPr lang="en-US" sz="2200" dirty="0"/>
              <a:t> is engaging in a course of conduct directed at a specific person that would cause a reasonable person to </a:t>
            </a:r>
          </a:p>
          <a:p>
            <a:pPr lvl="1">
              <a:buFont typeface="Arial" panose="020B0604020202020204" pitchFamily="34" charset="0"/>
              <a:buChar char="•"/>
            </a:pPr>
            <a:r>
              <a:rPr lang="en-US" sz="2200" dirty="0"/>
              <a:t>fear for the person’s safety or the safety of others; or </a:t>
            </a:r>
          </a:p>
          <a:p>
            <a:pPr lvl="1">
              <a:buFont typeface="Arial" panose="020B0604020202020204" pitchFamily="34" charset="0"/>
              <a:buChar char="•"/>
            </a:pPr>
            <a:r>
              <a:rPr lang="en-US" sz="2200" dirty="0"/>
              <a:t>suffer substantial emotional distress</a:t>
            </a:r>
          </a:p>
          <a:p>
            <a:endParaRPr lang="en-US" dirty="0"/>
          </a:p>
        </p:txBody>
      </p:sp>
      <p:sp>
        <p:nvSpPr>
          <p:cNvPr id="4" name="Footer Placeholder 3">
            <a:extLst>
              <a:ext uri="{FF2B5EF4-FFF2-40B4-BE49-F238E27FC236}">
                <a16:creationId xmlns:a16="http://schemas.microsoft.com/office/drawing/2014/main" id="{45C9A581-BBEE-4DBC-8F8C-1FACFB89DB0A}"/>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6E93CD6D-7681-49D7-942F-6974430617EA}"/>
              </a:ext>
            </a:extLst>
          </p:cNvPr>
          <p:cNvSpPr>
            <a:spLocks noGrp="1"/>
          </p:cNvSpPr>
          <p:nvPr>
            <p:ph type="sldNum" sz="quarter" idx="12"/>
          </p:nvPr>
        </p:nvSpPr>
        <p:spPr/>
        <p:txBody>
          <a:bodyPr/>
          <a:lstStyle/>
          <a:p>
            <a:fld id="{905EBA53-4854-4764-819D-270E715D0F88}" type="slidenum">
              <a:rPr lang="en-US" smtClean="0"/>
              <a:t>12</a:t>
            </a:fld>
            <a:endParaRPr lang="en-US" dirty="0"/>
          </a:p>
        </p:txBody>
      </p:sp>
    </p:spTree>
    <p:extLst>
      <p:ext uri="{BB962C8B-B14F-4D97-AF65-F5344CB8AC3E}">
        <p14:creationId xmlns:p14="http://schemas.microsoft.com/office/powerpoint/2010/main" val="2161702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4" name="Rectangle 13">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85176800-D1F4-46EB-90A7-8CC56CFDB7A0}"/>
              </a:ext>
            </a:extLst>
          </p:cNvPr>
          <p:cNvSpPr>
            <a:spLocks noGrp="1"/>
          </p:cNvSpPr>
          <p:nvPr>
            <p:ph type="title"/>
          </p:nvPr>
        </p:nvSpPr>
        <p:spPr>
          <a:xfrm>
            <a:off x="836247" y="1085549"/>
            <a:ext cx="3430947" cy="4686903"/>
          </a:xfrm>
        </p:spPr>
        <p:txBody>
          <a:bodyPr anchor="ctr">
            <a:normAutofit/>
          </a:bodyPr>
          <a:lstStyle/>
          <a:p>
            <a:pPr algn="r"/>
            <a:r>
              <a:rPr lang="en-US" dirty="0">
                <a:solidFill>
                  <a:schemeClr val="tx1"/>
                </a:solidFill>
              </a:rPr>
              <a:t>Educational Program or Activity: Defined</a:t>
            </a:r>
          </a:p>
        </p:txBody>
      </p:sp>
      <p:cxnSp>
        <p:nvCxnSpPr>
          <p:cNvPr id="17" name="Straight Connector 16">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CB51B27-630F-4A44-8FB8-58DD0B4B8407}"/>
              </a:ext>
            </a:extLst>
          </p:cNvPr>
          <p:cNvSpPr>
            <a:spLocks noGrp="1"/>
          </p:cNvSpPr>
          <p:nvPr>
            <p:ph idx="1"/>
          </p:nvPr>
        </p:nvSpPr>
        <p:spPr>
          <a:xfrm>
            <a:off x="5041399" y="1085549"/>
            <a:ext cx="5579707" cy="4686903"/>
          </a:xfrm>
        </p:spPr>
        <p:txBody>
          <a:bodyPr anchor="ctr">
            <a:normAutofit/>
          </a:bodyPr>
          <a:lstStyle/>
          <a:p>
            <a:pPr>
              <a:lnSpc>
                <a:spcPct val="90000"/>
              </a:lnSpc>
              <a:buFont typeface="Arial" panose="020B0604020202020204" pitchFamily="34" charset="0"/>
              <a:buChar char="•"/>
            </a:pPr>
            <a:r>
              <a:rPr lang="en-US" sz="2200" dirty="0">
                <a:solidFill>
                  <a:schemeClr val="tx1"/>
                </a:solidFill>
              </a:rPr>
              <a:t>Only includes incidents that occur in the United States on school-owned property or during school-sponsored activities such as educational trips organized by the school</a:t>
            </a:r>
          </a:p>
          <a:p>
            <a:pPr>
              <a:lnSpc>
                <a:spcPct val="90000"/>
              </a:lnSpc>
              <a:buFont typeface="Arial" panose="020B0604020202020204" pitchFamily="34" charset="0"/>
              <a:buChar char="•"/>
            </a:pPr>
            <a:r>
              <a:rPr lang="en-US" sz="2200" dirty="0">
                <a:solidFill>
                  <a:schemeClr val="tx1"/>
                </a:solidFill>
              </a:rPr>
              <a:t>Includes locations, events, or circumstances over which the school exercised substantial control over both the respondent (alleged perpetrator) and the context in which the harassment occurred.</a:t>
            </a:r>
          </a:p>
          <a:p>
            <a:pPr>
              <a:lnSpc>
                <a:spcPct val="90000"/>
              </a:lnSpc>
            </a:pPr>
            <a:endParaRPr lang="en-US" dirty="0">
              <a:solidFill>
                <a:schemeClr val="tx1"/>
              </a:solidFill>
            </a:endParaRPr>
          </a:p>
        </p:txBody>
      </p:sp>
      <p:sp>
        <p:nvSpPr>
          <p:cNvPr id="4" name="Footer Placeholder 3">
            <a:extLst>
              <a:ext uri="{FF2B5EF4-FFF2-40B4-BE49-F238E27FC236}">
                <a16:creationId xmlns:a16="http://schemas.microsoft.com/office/drawing/2014/main" id="{6E6B12B7-32A4-404A-B9BA-85F25464868A}"/>
              </a:ext>
            </a:extLst>
          </p:cNvPr>
          <p:cNvSpPr>
            <a:spLocks noGrp="1"/>
          </p:cNvSpPr>
          <p:nvPr>
            <p:ph type="ftr" sz="quarter" idx="11"/>
          </p:nvPr>
        </p:nvSpPr>
        <p:spPr>
          <a:xfrm>
            <a:off x="528358" y="6391838"/>
            <a:ext cx="3859795" cy="304801"/>
          </a:xfrm>
        </p:spPr>
        <p:txBody>
          <a:bodyPr>
            <a:normAutofit/>
          </a:bodyPr>
          <a:lstStyle/>
          <a:p>
            <a:pPr>
              <a:lnSpc>
                <a:spcPct val="90000"/>
              </a:lnSpc>
              <a:spcAft>
                <a:spcPts val="600"/>
              </a:spcAft>
            </a:pPr>
            <a:r>
              <a:rPr lang="en-US" sz="700" dirty="0"/>
              <a:t>© WBK Legal 2020 This presentation is informational only and does not constitute legal advice.</a:t>
            </a:r>
          </a:p>
        </p:txBody>
      </p:sp>
      <p:sp>
        <p:nvSpPr>
          <p:cNvPr id="19" name="Footer Placeholder 4">
            <a:extLst>
              <a:ext uri="{FF2B5EF4-FFF2-40B4-BE49-F238E27FC236}">
                <a16:creationId xmlns:a16="http://schemas.microsoft.com/office/drawing/2014/main" id="{0308D749-5984-4BB8-A788-A85D24304A0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61110" y="6391838"/>
            <a:ext cx="3859795" cy="304801"/>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a:solidFill>
                <a:srgbClr val="B31166"/>
              </a:solidFill>
            </a:endParaRPr>
          </a:p>
        </p:txBody>
      </p:sp>
      <p:sp>
        <p:nvSpPr>
          <p:cNvPr id="21" name="Date Placeholder 3">
            <a:extLst>
              <a:ext uri="{FF2B5EF4-FFF2-40B4-BE49-F238E27FC236}">
                <a16:creationId xmlns:a16="http://schemas.microsoft.com/office/drawing/2014/main" id="{95B8172D-A4C8-41B4-8991-78BBEC4039D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7718854" y="6391839"/>
            <a:ext cx="2997637" cy="304798"/>
          </a:xfrm>
          <a:prstGeom prst="rect">
            <a:avLst/>
          </a:prstGeom>
        </p:spPr>
        <p:txBody>
          <a:bodyPr vert="horz" lIns="91440" tIns="45720" rIns="91440" bIns="45720" rtlCol="0" anchor="t"/>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a:solidFill>
                <a:srgbClr val="B31166"/>
              </a:solidFill>
            </a:endParaRPr>
          </a:p>
        </p:txBody>
      </p:sp>
      <p:sp>
        <p:nvSpPr>
          <p:cNvPr id="6" name="Slide Number Placeholder 5">
            <a:extLst>
              <a:ext uri="{FF2B5EF4-FFF2-40B4-BE49-F238E27FC236}">
                <a16:creationId xmlns:a16="http://schemas.microsoft.com/office/drawing/2014/main" id="{B2A00354-E6C6-424A-81B3-66C11CE474B8}"/>
              </a:ext>
            </a:extLst>
          </p:cNvPr>
          <p:cNvSpPr>
            <a:spLocks noGrp="1"/>
          </p:cNvSpPr>
          <p:nvPr>
            <p:ph type="sldNum" sz="quarter" idx="12"/>
          </p:nvPr>
        </p:nvSpPr>
        <p:spPr>
          <a:xfrm>
            <a:off x="10792691" y="6391838"/>
            <a:ext cx="838199" cy="304799"/>
          </a:xfrm>
        </p:spPr>
        <p:txBody>
          <a:bodyPr anchor="t">
            <a:normAutofit/>
          </a:bodyPr>
          <a:lstStyle/>
          <a:p>
            <a:pPr algn="r">
              <a:spcAft>
                <a:spcPts val="600"/>
              </a:spcAft>
            </a:pPr>
            <a:fld id="{905EBA53-4854-4764-819D-270E715D0F88}" type="slidenum">
              <a:rPr lang="en-US" sz="1000">
                <a:solidFill>
                  <a:srgbClr val="B31166"/>
                </a:solidFill>
              </a:rPr>
              <a:pPr algn="r">
                <a:spcAft>
                  <a:spcPts val="600"/>
                </a:spcAft>
              </a:pPr>
              <a:t>13</a:t>
            </a:fld>
            <a:endParaRPr lang="en-US" sz="1000" dirty="0">
              <a:solidFill>
                <a:srgbClr val="B31166"/>
              </a:solidFill>
            </a:endParaRPr>
          </a:p>
        </p:txBody>
      </p:sp>
    </p:spTree>
    <p:extLst>
      <p:ext uri="{BB962C8B-B14F-4D97-AF65-F5344CB8AC3E}">
        <p14:creationId xmlns:p14="http://schemas.microsoft.com/office/powerpoint/2010/main" val="227647684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76800-D1F4-46EB-90A7-8CC56CFDB7A0}"/>
              </a:ext>
            </a:extLst>
          </p:cNvPr>
          <p:cNvSpPr>
            <a:spLocks noGrp="1"/>
          </p:cNvSpPr>
          <p:nvPr>
            <p:ph type="title"/>
          </p:nvPr>
        </p:nvSpPr>
        <p:spPr/>
        <p:txBody>
          <a:bodyPr/>
          <a:lstStyle/>
          <a:p>
            <a:r>
              <a:rPr lang="en-US" sz="2800" dirty="0"/>
              <a:t>Incidents Off School Grounds </a:t>
            </a:r>
            <a:endParaRPr lang="en-US" dirty="0"/>
          </a:p>
        </p:txBody>
      </p:sp>
      <p:sp>
        <p:nvSpPr>
          <p:cNvPr id="3" name="Content Placeholder 2">
            <a:extLst>
              <a:ext uri="{FF2B5EF4-FFF2-40B4-BE49-F238E27FC236}">
                <a16:creationId xmlns:a16="http://schemas.microsoft.com/office/drawing/2014/main" id="{DCB51B27-630F-4A44-8FB8-58DD0B4B8407}"/>
              </a:ext>
            </a:extLst>
          </p:cNvPr>
          <p:cNvSpPr>
            <a:spLocks noGrp="1"/>
          </p:cNvSpPr>
          <p:nvPr>
            <p:ph idx="1"/>
          </p:nvPr>
        </p:nvSpPr>
        <p:spPr>
          <a:xfrm>
            <a:off x="469527" y="2520043"/>
            <a:ext cx="11252945" cy="3848100"/>
          </a:xfrm>
        </p:spPr>
        <p:txBody>
          <a:bodyPr>
            <a:normAutofit/>
          </a:bodyPr>
          <a:lstStyle/>
          <a:p>
            <a:pPr>
              <a:buFont typeface="Arial" panose="020B0604020202020204" pitchFamily="34" charset="0"/>
              <a:buChar char="•"/>
            </a:pPr>
            <a:r>
              <a:rPr lang="en-US" sz="2200" dirty="0">
                <a:solidFill>
                  <a:schemeClr val="tx1"/>
                </a:solidFill>
              </a:rPr>
              <a:t>Title IX obligations will extend to incidents that </a:t>
            </a:r>
            <a:r>
              <a:rPr lang="en-US" sz="2200" b="1" u="sng" dirty="0">
                <a:solidFill>
                  <a:schemeClr val="tx1"/>
                </a:solidFill>
              </a:rPr>
              <a:t>do not occur in the school building</a:t>
            </a:r>
            <a:r>
              <a:rPr lang="en-US" sz="2200" b="1" dirty="0">
                <a:solidFill>
                  <a:schemeClr val="tx1"/>
                </a:solidFill>
              </a:rPr>
              <a:t> </a:t>
            </a:r>
            <a:r>
              <a:rPr lang="en-US" sz="2200" dirty="0">
                <a:solidFill>
                  <a:schemeClr val="tx1"/>
                </a:solidFill>
              </a:rPr>
              <a:t>if: </a:t>
            </a:r>
          </a:p>
          <a:p>
            <a:pPr marL="600075" lvl="1" indent="-257175">
              <a:buFont typeface="+mj-lt"/>
              <a:buAutoNum type="arabicPeriod"/>
            </a:pPr>
            <a:r>
              <a:rPr lang="en-US" sz="2200" b="1" dirty="0">
                <a:solidFill>
                  <a:schemeClr val="tx1"/>
                </a:solidFill>
              </a:rPr>
              <a:t>The incident occurs as part of the school’s operations</a:t>
            </a:r>
            <a:r>
              <a:rPr lang="en-US" sz="2200" dirty="0">
                <a:solidFill>
                  <a:schemeClr val="tx1"/>
                </a:solidFill>
              </a:rPr>
              <a:t>. 20 U.S.C. 1687; 34 CFR 106.2 (h); or</a:t>
            </a:r>
          </a:p>
          <a:p>
            <a:pPr marL="600075" lvl="1" indent="-257175">
              <a:buFont typeface="+mj-lt"/>
              <a:buAutoNum type="arabicPeriod"/>
            </a:pPr>
            <a:r>
              <a:rPr lang="en-US" sz="2200" b="1" dirty="0">
                <a:solidFill>
                  <a:schemeClr val="tx1"/>
                </a:solidFill>
              </a:rPr>
              <a:t>The school exercised substantial control over the respondent (alleged perpetrator) and the context of the alleged sexual harassment that occurred off of school grounds</a:t>
            </a:r>
            <a:r>
              <a:rPr lang="en-US" sz="2200" dirty="0">
                <a:solidFill>
                  <a:schemeClr val="tx1"/>
                </a:solidFill>
              </a:rPr>
              <a:t>; or </a:t>
            </a:r>
          </a:p>
          <a:p>
            <a:pPr marL="600075" lvl="1" indent="-257175">
              <a:buFont typeface="+mj-lt"/>
              <a:buAutoNum type="arabicPeriod"/>
            </a:pPr>
            <a:r>
              <a:rPr lang="en-US" sz="2200" dirty="0">
                <a:solidFill>
                  <a:schemeClr val="tx1"/>
                </a:solidFill>
              </a:rPr>
              <a:t>If the incident occurred at an off-campus building owned or controlled by a student organization recognized by a postsecondary institution </a:t>
            </a:r>
          </a:p>
          <a:p>
            <a:endParaRPr lang="en-US" dirty="0"/>
          </a:p>
        </p:txBody>
      </p:sp>
      <p:sp>
        <p:nvSpPr>
          <p:cNvPr id="4" name="Footer Placeholder 3">
            <a:extLst>
              <a:ext uri="{FF2B5EF4-FFF2-40B4-BE49-F238E27FC236}">
                <a16:creationId xmlns:a16="http://schemas.microsoft.com/office/drawing/2014/main" id="{F7D7C188-FD47-4EAC-8F49-243AA87AB2B1}"/>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B2A00354-E6C6-424A-81B3-66C11CE474B8}"/>
              </a:ext>
            </a:extLst>
          </p:cNvPr>
          <p:cNvSpPr>
            <a:spLocks noGrp="1"/>
          </p:cNvSpPr>
          <p:nvPr>
            <p:ph type="sldNum" sz="quarter" idx="12"/>
          </p:nvPr>
        </p:nvSpPr>
        <p:spPr/>
        <p:txBody>
          <a:bodyPr/>
          <a:lstStyle/>
          <a:p>
            <a:fld id="{905EBA53-4854-4764-819D-270E715D0F88}" type="slidenum">
              <a:rPr lang="en-US" smtClean="0"/>
              <a:t>14</a:t>
            </a:fld>
            <a:endParaRPr lang="en-US" dirty="0"/>
          </a:p>
        </p:txBody>
      </p:sp>
    </p:spTree>
    <p:extLst>
      <p:ext uri="{BB962C8B-B14F-4D97-AF65-F5344CB8AC3E}">
        <p14:creationId xmlns:p14="http://schemas.microsoft.com/office/powerpoint/2010/main" val="3161175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DDDF1-8BAA-44F9-A177-644C04726032}"/>
              </a:ext>
            </a:extLst>
          </p:cNvPr>
          <p:cNvSpPr>
            <a:spLocks noGrp="1"/>
          </p:cNvSpPr>
          <p:nvPr>
            <p:ph type="title"/>
          </p:nvPr>
        </p:nvSpPr>
        <p:spPr/>
        <p:txBody>
          <a:bodyPr/>
          <a:lstStyle/>
          <a:p>
            <a:r>
              <a:rPr lang="en-US" dirty="0"/>
              <a:t>Reminder </a:t>
            </a:r>
          </a:p>
        </p:txBody>
      </p:sp>
      <p:sp>
        <p:nvSpPr>
          <p:cNvPr id="3" name="Content Placeholder 2">
            <a:extLst>
              <a:ext uri="{FF2B5EF4-FFF2-40B4-BE49-F238E27FC236}">
                <a16:creationId xmlns:a16="http://schemas.microsoft.com/office/drawing/2014/main" id="{CB8627F0-A75C-4D2B-A70E-067EB0E8FACF}"/>
              </a:ext>
            </a:extLst>
          </p:cNvPr>
          <p:cNvSpPr>
            <a:spLocks noGrp="1"/>
          </p:cNvSpPr>
          <p:nvPr>
            <p:ph idx="1"/>
          </p:nvPr>
        </p:nvSpPr>
        <p:spPr/>
        <p:txBody>
          <a:bodyPr>
            <a:normAutofit/>
          </a:bodyPr>
          <a:lstStyle/>
          <a:p>
            <a:pPr>
              <a:buFont typeface="Arial" panose="020B0604020202020204" pitchFamily="34" charset="0"/>
              <a:buChar char="•"/>
            </a:pPr>
            <a:r>
              <a:rPr lang="en-US" sz="2200" dirty="0"/>
              <a:t>The regulations do not limit a school from addressing conduct outside of the previous definitions</a:t>
            </a:r>
          </a:p>
          <a:p>
            <a:pPr>
              <a:buFont typeface="Arial" panose="020B0604020202020204" pitchFamily="34" charset="0"/>
              <a:buChar char="•"/>
            </a:pPr>
            <a:r>
              <a:rPr lang="en-US" sz="2200" dirty="0"/>
              <a:t>A school can and should ensure that even when an incident does not meet the definition of sexual harassment under Title IX, there are no other laws or school policies/student handbook violations </a:t>
            </a:r>
          </a:p>
          <a:p>
            <a:pPr lvl="1">
              <a:buFont typeface="Arial" panose="020B0604020202020204" pitchFamily="34" charset="0"/>
              <a:buChar char="•"/>
            </a:pPr>
            <a:r>
              <a:rPr lang="en-US" sz="2200" dirty="0"/>
              <a:t>Bullying </a:t>
            </a:r>
          </a:p>
          <a:p>
            <a:pPr lvl="1">
              <a:buFont typeface="Arial" panose="020B0604020202020204" pitchFamily="34" charset="0"/>
              <a:buChar char="•"/>
            </a:pPr>
            <a:r>
              <a:rPr lang="en-US" sz="2200" dirty="0"/>
              <a:t>Other Level 1, 2, 3, etc. offenses</a:t>
            </a:r>
          </a:p>
          <a:p>
            <a:pPr lvl="1">
              <a:buFont typeface="Arial" panose="020B0604020202020204" pitchFamily="34" charset="0"/>
              <a:buChar char="•"/>
            </a:pPr>
            <a:r>
              <a:rPr lang="en-US" sz="2200" dirty="0"/>
              <a:t>Misconduct </a:t>
            </a:r>
          </a:p>
          <a:p>
            <a:endParaRPr lang="en-US" dirty="0"/>
          </a:p>
        </p:txBody>
      </p:sp>
      <p:sp>
        <p:nvSpPr>
          <p:cNvPr id="4" name="Footer Placeholder 3">
            <a:extLst>
              <a:ext uri="{FF2B5EF4-FFF2-40B4-BE49-F238E27FC236}">
                <a16:creationId xmlns:a16="http://schemas.microsoft.com/office/drawing/2014/main" id="{7CABB2EF-8777-419E-BB59-A8EE40FB885A}"/>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F25BE941-41BB-4542-9352-3BDB4F4ED2A8}"/>
              </a:ext>
            </a:extLst>
          </p:cNvPr>
          <p:cNvSpPr>
            <a:spLocks noGrp="1"/>
          </p:cNvSpPr>
          <p:nvPr>
            <p:ph type="sldNum" sz="quarter" idx="12"/>
          </p:nvPr>
        </p:nvSpPr>
        <p:spPr/>
        <p:txBody>
          <a:bodyPr/>
          <a:lstStyle/>
          <a:p>
            <a:fld id="{905EBA53-4854-4764-819D-270E715D0F88}" type="slidenum">
              <a:rPr lang="en-US" smtClean="0"/>
              <a:t>15</a:t>
            </a:fld>
            <a:endParaRPr lang="en-US" dirty="0"/>
          </a:p>
        </p:txBody>
      </p:sp>
    </p:spTree>
    <p:extLst>
      <p:ext uri="{BB962C8B-B14F-4D97-AF65-F5344CB8AC3E}">
        <p14:creationId xmlns:p14="http://schemas.microsoft.com/office/powerpoint/2010/main" val="294367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CC227-333E-4200-934B-2E11DB85C552}"/>
              </a:ext>
            </a:extLst>
          </p:cNvPr>
          <p:cNvSpPr>
            <a:spLocks noGrp="1"/>
          </p:cNvSpPr>
          <p:nvPr>
            <p:ph type="title"/>
          </p:nvPr>
        </p:nvSpPr>
        <p:spPr/>
        <p:txBody>
          <a:bodyPr/>
          <a:lstStyle/>
          <a:p>
            <a:r>
              <a:rPr lang="en-US" dirty="0"/>
              <a:t>Response to Sexual Harassment </a:t>
            </a:r>
          </a:p>
        </p:txBody>
      </p:sp>
      <p:sp>
        <p:nvSpPr>
          <p:cNvPr id="3" name="Content Placeholder 2">
            <a:extLst>
              <a:ext uri="{FF2B5EF4-FFF2-40B4-BE49-F238E27FC236}">
                <a16:creationId xmlns:a16="http://schemas.microsoft.com/office/drawing/2014/main" id="{16E76B09-F65E-4A68-9F82-339E5E968A7D}"/>
              </a:ext>
            </a:extLst>
          </p:cNvPr>
          <p:cNvSpPr>
            <a:spLocks noGrp="1"/>
          </p:cNvSpPr>
          <p:nvPr>
            <p:ph idx="1"/>
          </p:nvPr>
        </p:nvSpPr>
        <p:spPr/>
        <p:txBody>
          <a:bodyPr>
            <a:normAutofit/>
          </a:bodyPr>
          <a:lstStyle/>
          <a:p>
            <a:pPr>
              <a:buFont typeface="Arial" panose="020B0604020202020204" pitchFamily="34" charset="0"/>
              <a:buChar char="•"/>
            </a:pPr>
            <a:r>
              <a:rPr lang="en-US" sz="2200" dirty="0"/>
              <a:t>A school with actual knowledge of sexual harassment in an education program or activity of the recipient against a person in the United States, </a:t>
            </a:r>
            <a:r>
              <a:rPr lang="en-US" sz="2200" b="1" i="1" dirty="0"/>
              <a:t>must respond promptly in a manner that is not deliberately indifferent</a:t>
            </a:r>
            <a:r>
              <a:rPr lang="en-US" sz="2200" dirty="0"/>
              <a:t>. </a:t>
            </a:r>
          </a:p>
          <a:p>
            <a:pPr>
              <a:buFont typeface="Arial" panose="020B0604020202020204" pitchFamily="34" charset="0"/>
              <a:buChar char="•"/>
            </a:pPr>
            <a:r>
              <a:rPr lang="en-US" sz="2200" dirty="0"/>
              <a:t>Actual knowledge is notice of sexual harassment or allegations of sexual harassment to a recipient’s Title IX Coordinator or any official of the School who has authority to institute corrective measures or an </a:t>
            </a:r>
            <a:r>
              <a:rPr lang="en-US" sz="2200" b="1" dirty="0"/>
              <a:t>any employee of the school</a:t>
            </a:r>
            <a:endParaRPr lang="en-US" sz="2200" dirty="0"/>
          </a:p>
        </p:txBody>
      </p:sp>
      <p:sp>
        <p:nvSpPr>
          <p:cNvPr id="4" name="Footer Placeholder 3">
            <a:extLst>
              <a:ext uri="{FF2B5EF4-FFF2-40B4-BE49-F238E27FC236}">
                <a16:creationId xmlns:a16="http://schemas.microsoft.com/office/drawing/2014/main" id="{69220E9F-55E6-4BF5-8CB8-2C230FF0FD18}"/>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14F1CB6B-A3DF-4B2E-8ABD-77B8F0693D8F}"/>
              </a:ext>
            </a:extLst>
          </p:cNvPr>
          <p:cNvSpPr>
            <a:spLocks noGrp="1"/>
          </p:cNvSpPr>
          <p:nvPr>
            <p:ph type="sldNum" sz="quarter" idx="12"/>
          </p:nvPr>
        </p:nvSpPr>
        <p:spPr/>
        <p:txBody>
          <a:bodyPr/>
          <a:lstStyle/>
          <a:p>
            <a:fld id="{905EBA53-4854-4764-819D-270E715D0F88}" type="slidenum">
              <a:rPr lang="en-US" smtClean="0"/>
              <a:t>16</a:t>
            </a:fld>
            <a:endParaRPr lang="en-US" dirty="0"/>
          </a:p>
        </p:txBody>
      </p:sp>
    </p:spTree>
    <p:extLst>
      <p:ext uri="{BB962C8B-B14F-4D97-AF65-F5344CB8AC3E}">
        <p14:creationId xmlns:p14="http://schemas.microsoft.com/office/powerpoint/2010/main" val="419105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67B7-0D52-4311-A0C8-F515AC83235F}"/>
              </a:ext>
            </a:extLst>
          </p:cNvPr>
          <p:cNvSpPr>
            <a:spLocks noGrp="1"/>
          </p:cNvSpPr>
          <p:nvPr>
            <p:ph type="title"/>
          </p:nvPr>
        </p:nvSpPr>
        <p:spPr/>
        <p:txBody>
          <a:bodyPr/>
          <a:lstStyle/>
          <a:p>
            <a:r>
              <a:rPr lang="en-US" dirty="0"/>
              <a:t>School Liability </a:t>
            </a:r>
          </a:p>
        </p:txBody>
      </p:sp>
      <p:sp>
        <p:nvSpPr>
          <p:cNvPr id="3" name="Content Placeholder 2">
            <a:extLst>
              <a:ext uri="{FF2B5EF4-FFF2-40B4-BE49-F238E27FC236}">
                <a16:creationId xmlns:a16="http://schemas.microsoft.com/office/drawing/2014/main" id="{2EB62116-33BA-4B3F-89DC-6265BFEB77E9}"/>
              </a:ext>
            </a:extLst>
          </p:cNvPr>
          <p:cNvSpPr>
            <a:spLocks noGrp="1"/>
          </p:cNvSpPr>
          <p:nvPr>
            <p:ph idx="1"/>
          </p:nvPr>
        </p:nvSpPr>
        <p:spPr>
          <a:xfrm>
            <a:off x="456454" y="2374900"/>
            <a:ext cx="11252945" cy="3898900"/>
          </a:xfrm>
        </p:spPr>
        <p:txBody>
          <a:bodyPr>
            <a:normAutofit/>
          </a:bodyPr>
          <a:lstStyle/>
          <a:p>
            <a:pPr>
              <a:buFont typeface="Arial" panose="020B0604020202020204" pitchFamily="34" charset="0"/>
              <a:buChar char="•"/>
            </a:pPr>
            <a:r>
              <a:rPr lang="en-US" sz="2200" dirty="0"/>
              <a:t>A school will be found liable under Title IX if the school had actual knowledge of the incident and was deliberately indifferent in its response </a:t>
            </a:r>
          </a:p>
          <a:p>
            <a:pPr lvl="1">
              <a:buFont typeface="Arial" panose="020B0604020202020204" pitchFamily="34" charset="0"/>
              <a:buChar char="•"/>
            </a:pPr>
            <a:r>
              <a:rPr lang="en-US" sz="2200" b="1" u="sng" dirty="0"/>
              <a:t>Deliberate Indifference</a:t>
            </a:r>
            <a:r>
              <a:rPr lang="en-US" sz="2200" dirty="0"/>
              <a:t>: A school acts with deliberate indifference only when it responds to sexual harassment in a manner that is clearly unreasonable in light of the known circumstances</a:t>
            </a:r>
          </a:p>
          <a:p>
            <a:pPr lvl="1">
              <a:buFont typeface="Arial" panose="020B0604020202020204" pitchFamily="34" charset="0"/>
              <a:buChar char="•"/>
            </a:pPr>
            <a:r>
              <a:rPr lang="en-US" sz="2200" dirty="0"/>
              <a:t>A school entity that acts with deliberate indifference when it has actual knowledge will be found to commit intentional discrimination </a:t>
            </a:r>
          </a:p>
          <a:p>
            <a:pPr marL="342900" lvl="1" indent="0">
              <a:buNone/>
            </a:pPr>
            <a:endParaRPr lang="en-US" dirty="0"/>
          </a:p>
        </p:txBody>
      </p:sp>
      <p:sp>
        <p:nvSpPr>
          <p:cNvPr id="4" name="Footer Placeholder 3">
            <a:extLst>
              <a:ext uri="{FF2B5EF4-FFF2-40B4-BE49-F238E27FC236}">
                <a16:creationId xmlns:a16="http://schemas.microsoft.com/office/drawing/2014/main" id="{5C09EE46-DA21-4E5D-87BC-CA9760407100}"/>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E40DE9C7-89C6-41E1-85C7-880E4AE3B8B1}"/>
              </a:ext>
            </a:extLst>
          </p:cNvPr>
          <p:cNvSpPr>
            <a:spLocks noGrp="1"/>
          </p:cNvSpPr>
          <p:nvPr>
            <p:ph type="sldNum" sz="quarter" idx="12"/>
          </p:nvPr>
        </p:nvSpPr>
        <p:spPr/>
        <p:txBody>
          <a:bodyPr/>
          <a:lstStyle/>
          <a:p>
            <a:fld id="{905EBA53-4854-4764-819D-270E715D0F88}" type="slidenum">
              <a:rPr lang="en-US" smtClean="0"/>
              <a:t>17</a:t>
            </a:fld>
            <a:endParaRPr lang="en-US" dirty="0"/>
          </a:p>
        </p:txBody>
      </p:sp>
    </p:spTree>
    <p:extLst>
      <p:ext uri="{BB962C8B-B14F-4D97-AF65-F5344CB8AC3E}">
        <p14:creationId xmlns:p14="http://schemas.microsoft.com/office/powerpoint/2010/main" val="599022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6B02F89-CCE8-4D89-A86E-6547818D32EC}"/>
              </a:ext>
            </a:extLst>
          </p:cNvPr>
          <p:cNvSpPr>
            <a:spLocks noGrp="1"/>
          </p:cNvSpPr>
          <p:nvPr>
            <p:ph type="title"/>
          </p:nvPr>
        </p:nvSpPr>
        <p:spPr/>
        <p:txBody>
          <a:bodyPr/>
          <a:lstStyle/>
          <a:p>
            <a:r>
              <a:rPr lang="en-US" dirty="0"/>
              <a:t>Title IX: Personnel </a:t>
            </a:r>
          </a:p>
        </p:txBody>
      </p:sp>
      <p:sp>
        <p:nvSpPr>
          <p:cNvPr id="6" name="Content Placeholder 5">
            <a:extLst>
              <a:ext uri="{FF2B5EF4-FFF2-40B4-BE49-F238E27FC236}">
                <a16:creationId xmlns:a16="http://schemas.microsoft.com/office/drawing/2014/main" id="{83698A0E-8E6A-410A-A4D1-138DFD35552C}"/>
              </a:ext>
            </a:extLst>
          </p:cNvPr>
          <p:cNvSpPr>
            <a:spLocks noGrp="1"/>
          </p:cNvSpPr>
          <p:nvPr>
            <p:ph sz="half" idx="1"/>
          </p:nvPr>
        </p:nvSpPr>
        <p:spPr>
          <a:xfrm>
            <a:off x="457200" y="2603500"/>
            <a:ext cx="3773714" cy="3416301"/>
          </a:xfrm>
        </p:spPr>
        <p:txBody>
          <a:bodyPr/>
          <a:lstStyle/>
          <a:p>
            <a:pPr marL="214313" indent="-214313">
              <a:buFont typeface="Arial" panose="020B0604020202020204" pitchFamily="34" charset="0"/>
              <a:buChar char="•"/>
            </a:pPr>
            <a:r>
              <a:rPr lang="en-US" sz="2200" dirty="0">
                <a:solidFill>
                  <a:schemeClr val="tx1"/>
                </a:solidFill>
              </a:rPr>
              <a:t>These roles must be filled by different individuals </a:t>
            </a:r>
          </a:p>
          <a:p>
            <a:pPr marL="214313" indent="-214313">
              <a:buFont typeface="Arial" panose="020B0604020202020204" pitchFamily="34" charset="0"/>
              <a:buChar char="•"/>
            </a:pPr>
            <a:r>
              <a:rPr lang="en-US" sz="2200" dirty="0">
                <a:solidFill>
                  <a:schemeClr val="tx1"/>
                </a:solidFill>
              </a:rPr>
              <a:t>Designated Title IX Personnel dealing with a complaint must be free of conflicts of interest regarding parties to the complaint</a:t>
            </a:r>
          </a:p>
          <a:p>
            <a:endParaRPr lang="en-US" dirty="0">
              <a:solidFill>
                <a:schemeClr val="tx1"/>
              </a:solidFill>
            </a:endParaRPr>
          </a:p>
        </p:txBody>
      </p:sp>
      <p:sp>
        <p:nvSpPr>
          <p:cNvPr id="4" name="Slide Number Placeholder 3">
            <a:extLst>
              <a:ext uri="{FF2B5EF4-FFF2-40B4-BE49-F238E27FC236}">
                <a16:creationId xmlns:a16="http://schemas.microsoft.com/office/drawing/2014/main" id="{5BCB1AFA-70E2-46A7-B07C-0C1F8F07A588}"/>
              </a:ext>
            </a:extLst>
          </p:cNvPr>
          <p:cNvSpPr>
            <a:spLocks noGrp="1"/>
          </p:cNvSpPr>
          <p:nvPr>
            <p:ph type="sldNum" sz="quarter" idx="12"/>
          </p:nvPr>
        </p:nvSpPr>
        <p:spPr/>
        <p:txBody>
          <a:bodyPr/>
          <a:lstStyle/>
          <a:p>
            <a:fld id="{905EBA53-4854-4764-819D-270E715D0F88}" type="slidenum">
              <a:rPr lang="en-US" smtClean="0"/>
              <a:t>18</a:t>
            </a:fld>
            <a:endParaRPr lang="en-US" dirty="0"/>
          </a:p>
        </p:txBody>
      </p:sp>
      <p:graphicFrame>
        <p:nvGraphicFramePr>
          <p:cNvPr id="8" name="Content Placeholder 5">
            <a:extLst>
              <a:ext uri="{FF2B5EF4-FFF2-40B4-BE49-F238E27FC236}">
                <a16:creationId xmlns:a16="http://schemas.microsoft.com/office/drawing/2014/main" id="{E6847CD5-25A2-467D-A4F2-4C4F1C14A108}"/>
              </a:ext>
            </a:extLst>
          </p:cNvPr>
          <p:cNvGraphicFramePr>
            <a:graphicFrameLocks/>
          </p:cNvGraphicFramePr>
          <p:nvPr>
            <p:extLst>
              <p:ext uri="{D42A27DB-BD31-4B8C-83A1-F6EECF244321}">
                <p14:modId xmlns:p14="http://schemas.microsoft.com/office/powerpoint/2010/main" val="3030740162"/>
              </p:ext>
            </p:extLst>
          </p:nvPr>
        </p:nvGraphicFramePr>
        <p:xfrm>
          <a:off x="4796972" y="2406955"/>
          <a:ext cx="6753397" cy="36128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ooter Placeholder 3">
            <a:extLst>
              <a:ext uri="{FF2B5EF4-FFF2-40B4-BE49-F238E27FC236}">
                <a16:creationId xmlns:a16="http://schemas.microsoft.com/office/drawing/2014/main" id="{6B46DC3F-4ACF-472A-977A-5970D994AD14}"/>
              </a:ext>
            </a:extLst>
          </p:cNvPr>
          <p:cNvSpPr>
            <a:spLocks noGrp="1"/>
          </p:cNvSpPr>
          <p:nvPr>
            <p:ph type="ftr" sz="quarter" idx="11"/>
          </p:nvPr>
        </p:nvSpPr>
        <p:spPr>
          <a:xfrm>
            <a:off x="2628900" y="6391838"/>
            <a:ext cx="8826500" cy="304801"/>
          </a:xfrm>
        </p:spPr>
        <p:txBody>
          <a:bodyPr/>
          <a:lstStyle/>
          <a:p>
            <a:r>
              <a:rPr lang="en-US" sz="1200" dirty="0"/>
              <a:t>© WBK Legal 2020 This presentation is informational only and does not constitute legal advice.</a:t>
            </a:r>
          </a:p>
        </p:txBody>
      </p:sp>
    </p:spTree>
    <p:extLst>
      <p:ext uri="{BB962C8B-B14F-4D97-AF65-F5344CB8AC3E}">
        <p14:creationId xmlns:p14="http://schemas.microsoft.com/office/powerpoint/2010/main" val="864237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36028" y="687475"/>
            <a:ext cx="9847887" cy="1083329"/>
          </a:xfrm>
        </p:spPr>
        <p:txBody>
          <a:bodyPr/>
          <a:lstStyle/>
          <a:p>
            <a:r>
              <a:rPr lang="en-US" dirty="0"/>
              <a:t>EXAMPLE: Title IX Investigation Structure</a:t>
            </a:r>
          </a:p>
        </p:txBody>
      </p:sp>
      <p:graphicFrame>
        <p:nvGraphicFramePr>
          <p:cNvPr id="8" name="Content Placeholder 10"/>
          <p:cNvGraphicFramePr>
            <a:graphicFrameLocks noGrp="1"/>
          </p:cNvGraphicFramePr>
          <p:nvPr>
            <p:ph idx="1"/>
            <p:extLst>
              <p:ext uri="{D42A27DB-BD31-4B8C-83A1-F6EECF244321}">
                <p14:modId xmlns:p14="http://schemas.microsoft.com/office/powerpoint/2010/main" val="3437621017"/>
              </p:ext>
            </p:extLst>
          </p:nvPr>
        </p:nvGraphicFramePr>
        <p:xfrm>
          <a:off x="203200" y="1284514"/>
          <a:ext cx="11865535" cy="57186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a:extLst>
              <a:ext uri="{FF2B5EF4-FFF2-40B4-BE49-F238E27FC236}">
                <a16:creationId xmlns:a16="http://schemas.microsoft.com/office/drawing/2014/main" id="{628882ED-0F06-4BD2-B6D1-ACD8B7C3578C}"/>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2" name="Slide Number Placeholder 1">
            <a:extLst>
              <a:ext uri="{FF2B5EF4-FFF2-40B4-BE49-F238E27FC236}">
                <a16:creationId xmlns:a16="http://schemas.microsoft.com/office/drawing/2014/main" id="{DF675659-DF25-4AE5-96B6-C52475D8884E}"/>
              </a:ext>
            </a:extLst>
          </p:cNvPr>
          <p:cNvSpPr>
            <a:spLocks noGrp="1"/>
          </p:cNvSpPr>
          <p:nvPr>
            <p:ph type="sldNum" sz="quarter" idx="12"/>
          </p:nvPr>
        </p:nvSpPr>
        <p:spPr/>
        <p:txBody>
          <a:bodyPr/>
          <a:lstStyle/>
          <a:p>
            <a:fld id="{905EBA53-4854-4764-819D-270E715D0F88}" type="slidenum">
              <a:rPr lang="en-US" smtClean="0"/>
              <a:t>19</a:t>
            </a:fld>
            <a:endParaRPr lang="en-US" dirty="0"/>
          </a:p>
        </p:txBody>
      </p:sp>
    </p:spTree>
    <p:extLst>
      <p:ext uri="{BB962C8B-B14F-4D97-AF65-F5344CB8AC3E}">
        <p14:creationId xmlns:p14="http://schemas.microsoft.com/office/powerpoint/2010/main" val="822286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CAF1E58-D170-4EF3-8E1A-992DA3688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a:extLst>
              <a:ext uri="{FF2B5EF4-FFF2-40B4-BE49-F238E27FC236}">
                <a16:creationId xmlns:a16="http://schemas.microsoft.com/office/drawing/2014/main" id="{3EACCB19-3F29-416E-BD93-24BDDE37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39C41423-F9F7-4333-A541-61582D3D2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A66DA090-6BD9-45CC-B782-02767069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Rectangle 19">
            <a:extLst>
              <a:ext uri="{FF2B5EF4-FFF2-40B4-BE49-F238E27FC236}">
                <a16:creationId xmlns:a16="http://schemas.microsoft.com/office/drawing/2014/main" id="{BA9F93AF-9489-4B8A-AA6B-1B00D3CA6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a:extLst>
              <a:ext uri="{FF2B5EF4-FFF2-40B4-BE49-F238E27FC236}">
                <a16:creationId xmlns:a16="http://schemas.microsoft.com/office/drawing/2014/main" id="{2F459F0B-865B-481D-9AC3-15C76A336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4" name="Freeform 5">
            <a:extLst>
              <a:ext uri="{FF2B5EF4-FFF2-40B4-BE49-F238E27FC236}">
                <a16:creationId xmlns:a16="http://schemas.microsoft.com/office/drawing/2014/main" id="{61CDB3A6-B686-4E1D-AD52-3DC038A45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p:cNvSpPr>
            <a:spLocks noGrp="1"/>
          </p:cNvSpPr>
          <p:nvPr>
            <p:ph type="title"/>
          </p:nvPr>
        </p:nvSpPr>
        <p:spPr>
          <a:xfrm>
            <a:off x="1154955" y="973667"/>
            <a:ext cx="2942210" cy="4833745"/>
          </a:xfrm>
        </p:spPr>
        <p:txBody>
          <a:bodyPr>
            <a:normAutofit/>
          </a:bodyPr>
          <a:lstStyle/>
          <a:p>
            <a:r>
              <a:rPr lang="en-US" dirty="0">
                <a:solidFill>
                  <a:srgbClr val="EBEBEB"/>
                </a:solidFill>
              </a:rPr>
              <a:t>Title IX Training Goals</a:t>
            </a:r>
          </a:p>
        </p:txBody>
      </p:sp>
      <p:sp>
        <p:nvSpPr>
          <p:cNvPr id="26" name="Rectangle 25">
            <a:extLst>
              <a:ext uri="{FF2B5EF4-FFF2-40B4-BE49-F238E27FC236}">
                <a16:creationId xmlns:a16="http://schemas.microsoft.com/office/drawing/2014/main" id="{3D38E400-4F30-481D-A5DC-5AA21A2CB8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a:extLst>
              <a:ext uri="{FF2B5EF4-FFF2-40B4-BE49-F238E27FC236}">
                <a16:creationId xmlns:a16="http://schemas.microsoft.com/office/drawing/2014/main" id="{619143E3-DF34-4560-B52B-8DA759643F18}"/>
              </a:ext>
            </a:extLst>
          </p:cNvPr>
          <p:cNvSpPr>
            <a:spLocks noGrp="1"/>
          </p:cNvSpPr>
          <p:nvPr>
            <p:ph type="sldNum" sz="quarter" idx="12"/>
          </p:nvPr>
        </p:nvSpPr>
        <p:spPr>
          <a:xfrm>
            <a:off x="10352540" y="295729"/>
            <a:ext cx="838199" cy="767687"/>
          </a:xfrm>
        </p:spPr>
        <p:txBody>
          <a:bodyPr>
            <a:normAutofit/>
          </a:bodyPr>
          <a:lstStyle/>
          <a:p>
            <a:pPr>
              <a:spcAft>
                <a:spcPts val="600"/>
              </a:spcAft>
            </a:pPr>
            <a:fld id="{905EBA53-4854-4764-819D-270E715D0F88}" type="slidenum">
              <a:rPr lang="en-US">
                <a:solidFill>
                  <a:srgbClr val="FFFFFF"/>
                </a:solidFill>
              </a:rPr>
              <a:pPr>
                <a:spcAft>
                  <a:spcPts val="600"/>
                </a:spcAft>
              </a:pPr>
              <a:t>2</a:t>
            </a:fld>
            <a:endParaRPr lang="en-US" dirty="0">
              <a:solidFill>
                <a:srgbClr val="FFFFFF"/>
              </a:solidFill>
            </a:endParaRPr>
          </a:p>
        </p:txBody>
      </p:sp>
      <p:sp>
        <p:nvSpPr>
          <p:cNvPr id="4" name="Footer Placeholder 3">
            <a:extLst>
              <a:ext uri="{FF2B5EF4-FFF2-40B4-BE49-F238E27FC236}">
                <a16:creationId xmlns:a16="http://schemas.microsoft.com/office/drawing/2014/main" id="{8AF3F184-D44E-47CB-B979-7EA9CF923BBA}"/>
              </a:ext>
            </a:extLst>
          </p:cNvPr>
          <p:cNvSpPr>
            <a:spLocks noGrp="1"/>
          </p:cNvSpPr>
          <p:nvPr>
            <p:ph type="ftr" sz="quarter" idx="11"/>
          </p:nvPr>
        </p:nvSpPr>
        <p:spPr>
          <a:xfrm>
            <a:off x="528358" y="6391838"/>
            <a:ext cx="3859795" cy="304801"/>
          </a:xfrm>
        </p:spPr>
        <p:txBody>
          <a:bodyPr>
            <a:normAutofit/>
          </a:bodyPr>
          <a:lstStyle/>
          <a:p>
            <a:pPr>
              <a:lnSpc>
                <a:spcPct val="90000"/>
              </a:lnSpc>
              <a:spcAft>
                <a:spcPts val="600"/>
              </a:spcAft>
            </a:pPr>
            <a:r>
              <a:rPr lang="en-US" sz="700" dirty="0"/>
              <a:t>© WBK Legal 2020 This presentation is informational only and does not constitute legal advice.</a:t>
            </a:r>
          </a:p>
        </p:txBody>
      </p:sp>
      <p:graphicFrame>
        <p:nvGraphicFramePr>
          <p:cNvPr id="8" name="Content Placeholder 2">
            <a:extLst>
              <a:ext uri="{FF2B5EF4-FFF2-40B4-BE49-F238E27FC236}">
                <a16:creationId xmlns:a16="http://schemas.microsoft.com/office/drawing/2014/main" id="{32D055A7-9E97-471E-9A1E-9871B587AFB4}"/>
              </a:ext>
            </a:extLst>
          </p:cNvPr>
          <p:cNvGraphicFramePr>
            <a:graphicFrameLocks noGrp="1"/>
          </p:cNvGraphicFramePr>
          <p:nvPr>
            <p:ph idx="1"/>
            <p:extLst>
              <p:ext uri="{D42A27DB-BD31-4B8C-83A1-F6EECF244321}">
                <p14:modId xmlns:p14="http://schemas.microsoft.com/office/powerpoint/2010/main" val="562210074"/>
              </p:ext>
            </p:extLst>
          </p:nvPr>
        </p:nvGraphicFramePr>
        <p:xfrm>
          <a:off x="5179447" y="1145151"/>
          <a:ext cx="6391275" cy="5246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6440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C0966-9C97-40B2-AAFB-F8B512DBF3B6}"/>
              </a:ext>
            </a:extLst>
          </p:cNvPr>
          <p:cNvSpPr>
            <a:spLocks noGrp="1"/>
          </p:cNvSpPr>
          <p:nvPr>
            <p:ph type="title"/>
          </p:nvPr>
        </p:nvSpPr>
        <p:spPr/>
        <p:txBody>
          <a:bodyPr/>
          <a:lstStyle/>
          <a:p>
            <a:r>
              <a:rPr lang="en-US" dirty="0"/>
              <a:t>How to Report Sexual Harassment </a:t>
            </a:r>
          </a:p>
        </p:txBody>
      </p:sp>
      <p:sp>
        <p:nvSpPr>
          <p:cNvPr id="3" name="Content Placeholder 2">
            <a:extLst>
              <a:ext uri="{FF2B5EF4-FFF2-40B4-BE49-F238E27FC236}">
                <a16:creationId xmlns:a16="http://schemas.microsoft.com/office/drawing/2014/main" id="{B10C57D2-BD08-4D98-9741-E0D99804AB2F}"/>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a:t>School Policy must provide guidelines for how to report incidents of Sexual Harassment </a:t>
            </a:r>
          </a:p>
          <a:p>
            <a:pPr lvl="1">
              <a:buFont typeface="Arial" panose="020B0604020202020204" pitchFamily="34" charset="0"/>
              <a:buChar char="•"/>
            </a:pPr>
            <a:r>
              <a:rPr lang="en-US" b="1" u="sng" dirty="0"/>
              <a:t>Note</a:t>
            </a:r>
            <a:r>
              <a:rPr lang="en-US" dirty="0"/>
              <a:t>: failure to follow exact guidelines does not free school of obligations </a:t>
            </a:r>
          </a:p>
          <a:p>
            <a:pPr>
              <a:buFont typeface="Arial" panose="020B0604020202020204" pitchFamily="34" charset="0"/>
              <a:buChar char="•"/>
            </a:pPr>
            <a:r>
              <a:rPr lang="en-US" dirty="0"/>
              <a:t>Public Website must contain the name and contact information for the Title IX Coordinator</a:t>
            </a:r>
          </a:p>
          <a:p>
            <a:pPr>
              <a:buFont typeface="Arial" panose="020B0604020202020204" pitchFamily="34" charset="0"/>
              <a:buChar char="•"/>
            </a:pPr>
            <a:r>
              <a:rPr lang="en-US" dirty="0"/>
              <a:t>School Policy must be published on school website and within Code of Student Conduct/Code of employee conduct </a:t>
            </a:r>
          </a:p>
          <a:p>
            <a:pPr>
              <a:buFont typeface="Arial" panose="020B0604020202020204" pitchFamily="34" charset="0"/>
              <a:buChar char="•"/>
            </a:pPr>
            <a:r>
              <a:rPr lang="en-US" dirty="0"/>
              <a:t>These should be provided and accessible to all who are entitled to Notice of Provisions</a:t>
            </a:r>
          </a:p>
          <a:p>
            <a:pPr lvl="1">
              <a:buFont typeface="Arial" panose="020B0604020202020204" pitchFamily="34" charset="0"/>
              <a:buChar char="•"/>
            </a:pPr>
            <a:r>
              <a:rPr lang="en-US" dirty="0"/>
              <a:t>Students, Employees, Contractors, Parents, etc. </a:t>
            </a:r>
          </a:p>
        </p:txBody>
      </p:sp>
      <p:sp>
        <p:nvSpPr>
          <p:cNvPr id="4" name="Footer Placeholder 3">
            <a:extLst>
              <a:ext uri="{FF2B5EF4-FFF2-40B4-BE49-F238E27FC236}">
                <a16:creationId xmlns:a16="http://schemas.microsoft.com/office/drawing/2014/main" id="{3FA2F2F2-4B0D-48E8-B878-015C508D58A3}"/>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BAFF0682-326C-44E3-92CF-ACB372BB604F}"/>
              </a:ext>
            </a:extLst>
          </p:cNvPr>
          <p:cNvSpPr>
            <a:spLocks noGrp="1"/>
          </p:cNvSpPr>
          <p:nvPr>
            <p:ph type="sldNum" sz="quarter" idx="12"/>
          </p:nvPr>
        </p:nvSpPr>
        <p:spPr/>
        <p:txBody>
          <a:bodyPr/>
          <a:lstStyle/>
          <a:p>
            <a:fld id="{905EBA53-4854-4764-819D-270E715D0F88}" type="slidenum">
              <a:rPr lang="en-US" smtClean="0"/>
              <a:t>20</a:t>
            </a:fld>
            <a:endParaRPr lang="en-US" dirty="0"/>
          </a:p>
        </p:txBody>
      </p:sp>
    </p:spTree>
    <p:extLst>
      <p:ext uri="{BB962C8B-B14F-4D97-AF65-F5344CB8AC3E}">
        <p14:creationId xmlns:p14="http://schemas.microsoft.com/office/powerpoint/2010/main" val="1990327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A9A2-B65A-4103-9813-F6ABA5C2F913}"/>
              </a:ext>
            </a:extLst>
          </p:cNvPr>
          <p:cNvSpPr>
            <a:spLocks noGrp="1"/>
          </p:cNvSpPr>
          <p:nvPr>
            <p:ph type="title"/>
          </p:nvPr>
        </p:nvSpPr>
        <p:spPr/>
        <p:txBody>
          <a:bodyPr/>
          <a:lstStyle/>
          <a:p>
            <a:r>
              <a:rPr lang="en-US" dirty="0"/>
              <a:t>Formal Complaint </a:t>
            </a:r>
          </a:p>
        </p:txBody>
      </p:sp>
      <p:sp>
        <p:nvSpPr>
          <p:cNvPr id="3" name="Content Placeholder 2">
            <a:extLst>
              <a:ext uri="{FF2B5EF4-FFF2-40B4-BE49-F238E27FC236}">
                <a16:creationId xmlns:a16="http://schemas.microsoft.com/office/drawing/2014/main" id="{D10B4EE1-1147-4F28-8449-92C92F9309F3}"/>
              </a:ext>
            </a:extLst>
          </p:cNvPr>
          <p:cNvSpPr>
            <a:spLocks noGrp="1"/>
          </p:cNvSpPr>
          <p:nvPr>
            <p:ph idx="1"/>
          </p:nvPr>
        </p:nvSpPr>
        <p:spPr>
          <a:xfrm>
            <a:off x="409903" y="2364827"/>
            <a:ext cx="11256580" cy="3815255"/>
          </a:xfrm>
        </p:spPr>
        <p:txBody>
          <a:bodyPr>
            <a:noAutofit/>
          </a:bodyPr>
          <a:lstStyle/>
          <a:p>
            <a:pPr>
              <a:buFont typeface="Arial" panose="020B0604020202020204" pitchFamily="34" charset="0"/>
              <a:buChar char="•"/>
            </a:pPr>
            <a:r>
              <a:rPr lang="en-US" sz="2000" b="1" dirty="0"/>
              <a:t>Formal Complaint</a:t>
            </a:r>
            <a:r>
              <a:rPr lang="en-US" sz="2000" dirty="0"/>
              <a:t>: document filed by a complainant or signed by the Title IX  coordinator alleging sexual harassment against a respondent and requesting that the school investigate the allegations of harassment: </a:t>
            </a:r>
          </a:p>
          <a:p>
            <a:pPr lvl="1">
              <a:buFont typeface="Arial" panose="020B0604020202020204" pitchFamily="34" charset="0"/>
              <a:buChar char="•"/>
            </a:pPr>
            <a:r>
              <a:rPr lang="en-US" sz="2000" dirty="0"/>
              <a:t>Complaint requirements:</a:t>
            </a:r>
          </a:p>
          <a:p>
            <a:pPr lvl="2">
              <a:buFont typeface="Arial" panose="020B0604020202020204" pitchFamily="34" charset="0"/>
              <a:buChar char="•"/>
            </a:pPr>
            <a:r>
              <a:rPr lang="en-US" sz="2000" dirty="0"/>
              <a:t>At the time of filing, the complainant must be participating in or attempting to participate in the education program or activity of the school </a:t>
            </a:r>
          </a:p>
          <a:p>
            <a:pPr lvl="2">
              <a:buFont typeface="Arial" panose="020B0604020202020204" pitchFamily="34" charset="0"/>
              <a:buChar char="•"/>
            </a:pPr>
            <a:r>
              <a:rPr lang="en-US" sz="2000" dirty="0"/>
              <a:t>May be filed in person, by mail, by email, by any additional method designated by the school </a:t>
            </a:r>
          </a:p>
          <a:p>
            <a:pPr>
              <a:buFont typeface="Arial" panose="020B0604020202020204" pitchFamily="34" charset="0"/>
              <a:buChar char="•"/>
            </a:pPr>
            <a:r>
              <a:rPr lang="en-US" sz="2000" b="1" i="1" dirty="0">
                <a:solidFill>
                  <a:schemeClr val="accent1"/>
                </a:solidFill>
              </a:rPr>
              <a:t>Remember:</a:t>
            </a:r>
            <a:r>
              <a:rPr lang="en-US" sz="2000" dirty="0"/>
              <a:t> Absent a written document signed by the complainant alleging sexual harassment and requesting and investigation, the investigation process may not begin. </a:t>
            </a:r>
          </a:p>
        </p:txBody>
      </p:sp>
      <p:sp>
        <p:nvSpPr>
          <p:cNvPr id="4" name="Footer Placeholder 3">
            <a:extLst>
              <a:ext uri="{FF2B5EF4-FFF2-40B4-BE49-F238E27FC236}">
                <a16:creationId xmlns:a16="http://schemas.microsoft.com/office/drawing/2014/main" id="{47407D36-0E68-4672-8ABC-6A9D858DD2DD}"/>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B79C2984-DDFF-4BE1-A0C4-95E6C4160D26}"/>
              </a:ext>
            </a:extLst>
          </p:cNvPr>
          <p:cNvSpPr>
            <a:spLocks noGrp="1"/>
          </p:cNvSpPr>
          <p:nvPr>
            <p:ph type="sldNum" sz="quarter" idx="12"/>
          </p:nvPr>
        </p:nvSpPr>
        <p:spPr/>
        <p:txBody>
          <a:bodyPr/>
          <a:lstStyle/>
          <a:p>
            <a:fld id="{905EBA53-4854-4764-819D-270E715D0F88}" type="slidenum">
              <a:rPr lang="en-US" smtClean="0"/>
              <a:t>21</a:t>
            </a:fld>
            <a:endParaRPr lang="en-US" dirty="0"/>
          </a:p>
        </p:txBody>
      </p:sp>
    </p:spTree>
    <p:extLst>
      <p:ext uri="{BB962C8B-B14F-4D97-AF65-F5344CB8AC3E}">
        <p14:creationId xmlns:p14="http://schemas.microsoft.com/office/powerpoint/2010/main" val="1535076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3344B-5206-41CB-864A-D12C28598A3E}"/>
              </a:ext>
            </a:extLst>
          </p:cNvPr>
          <p:cNvSpPr>
            <a:spLocks noGrp="1"/>
          </p:cNvSpPr>
          <p:nvPr>
            <p:ph type="title"/>
          </p:nvPr>
        </p:nvSpPr>
        <p:spPr/>
        <p:txBody>
          <a:bodyPr/>
          <a:lstStyle/>
          <a:p>
            <a:r>
              <a:rPr lang="en-US" dirty="0"/>
              <a:t>Third Party Complaints </a:t>
            </a:r>
          </a:p>
        </p:txBody>
      </p:sp>
      <p:sp>
        <p:nvSpPr>
          <p:cNvPr id="3" name="Content Placeholder 2">
            <a:extLst>
              <a:ext uri="{FF2B5EF4-FFF2-40B4-BE49-F238E27FC236}">
                <a16:creationId xmlns:a16="http://schemas.microsoft.com/office/drawing/2014/main" id="{06AFB03B-B9F3-49D8-8A9C-41D3498B6B73}"/>
              </a:ext>
            </a:extLst>
          </p:cNvPr>
          <p:cNvSpPr>
            <a:spLocks noGrp="1"/>
          </p:cNvSpPr>
          <p:nvPr>
            <p:ph idx="1"/>
          </p:nvPr>
        </p:nvSpPr>
        <p:spPr>
          <a:xfrm>
            <a:off x="456454" y="2374900"/>
            <a:ext cx="11252945" cy="3937000"/>
          </a:xfrm>
        </p:spPr>
        <p:txBody>
          <a:bodyPr>
            <a:normAutofit/>
          </a:bodyPr>
          <a:lstStyle/>
          <a:p>
            <a:pPr>
              <a:buFont typeface="Arial" panose="020B0604020202020204" pitchFamily="34" charset="0"/>
              <a:buChar char="•"/>
            </a:pPr>
            <a:r>
              <a:rPr lang="en-US" sz="2200" dirty="0"/>
              <a:t>A third party may still make an allegation of sexual harassment on behalf of another to the Title IX Coordinator </a:t>
            </a:r>
          </a:p>
          <a:p>
            <a:pPr>
              <a:buFont typeface="Arial" panose="020B0604020202020204" pitchFamily="34" charset="0"/>
              <a:buChar char="•"/>
            </a:pPr>
            <a:r>
              <a:rPr lang="en-US" sz="2200" dirty="0"/>
              <a:t>In this incident, if the alleged victim (would be complainant) does not come forward to file a formal complaint, the complaint can be filed and signed by the Title IX Coordinator to initiate an investigation and adjudication of sexual harassment allegations </a:t>
            </a:r>
          </a:p>
          <a:p>
            <a:pPr>
              <a:buFont typeface="Arial" panose="020B0604020202020204" pitchFamily="34" charset="0"/>
              <a:buChar char="•"/>
            </a:pPr>
            <a:r>
              <a:rPr lang="en-US" sz="2200" dirty="0"/>
              <a:t>However, the regulations prohibit retaliation against any person exercising rights under Title IX </a:t>
            </a:r>
            <a:r>
              <a:rPr lang="en-US" sz="2200" b="1" dirty="0"/>
              <a:t>including the right to </a:t>
            </a:r>
            <a:r>
              <a:rPr lang="en-US" sz="2200" b="1" i="1" dirty="0"/>
              <a:t>not</a:t>
            </a:r>
            <a:r>
              <a:rPr lang="en-US" sz="2200" b="1" dirty="0"/>
              <a:t> participate in a Title IX grievance process </a:t>
            </a:r>
            <a:endParaRPr lang="en-US" sz="2200" dirty="0"/>
          </a:p>
        </p:txBody>
      </p:sp>
      <p:sp>
        <p:nvSpPr>
          <p:cNvPr id="4" name="Footer Placeholder 3">
            <a:extLst>
              <a:ext uri="{FF2B5EF4-FFF2-40B4-BE49-F238E27FC236}">
                <a16:creationId xmlns:a16="http://schemas.microsoft.com/office/drawing/2014/main" id="{437E57A6-14EC-4D75-B5F9-2E1A17D5A9AD}"/>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5EE4EF2D-9F83-4BD2-8D57-6BD111C3B2FC}"/>
              </a:ext>
            </a:extLst>
          </p:cNvPr>
          <p:cNvSpPr>
            <a:spLocks noGrp="1"/>
          </p:cNvSpPr>
          <p:nvPr>
            <p:ph type="sldNum" sz="quarter" idx="12"/>
          </p:nvPr>
        </p:nvSpPr>
        <p:spPr/>
        <p:txBody>
          <a:bodyPr/>
          <a:lstStyle/>
          <a:p>
            <a:fld id="{905EBA53-4854-4764-819D-270E715D0F88}" type="slidenum">
              <a:rPr lang="en-US" smtClean="0"/>
              <a:t>22</a:t>
            </a:fld>
            <a:endParaRPr lang="en-US" dirty="0"/>
          </a:p>
        </p:txBody>
      </p:sp>
    </p:spTree>
    <p:extLst>
      <p:ext uri="{BB962C8B-B14F-4D97-AF65-F5344CB8AC3E}">
        <p14:creationId xmlns:p14="http://schemas.microsoft.com/office/powerpoint/2010/main" val="3333642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3BD56-0B18-431A-B11F-F3A0E1CEC7ED}"/>
              </a:ext>
            </a:extLst>
          </p:cNvPr>
          <p:cNvSpPr>
            <a:spLocks noGrp="1"/>
          </p:cNvSpPr>
          <p:nvPr>
            <p:ph type="title"/>
          </p:nvPr>
        </p:nvSpPr>
        <p:spPr/>
        <p:txBody>
          <a:bodyPr/>
          <a:lstStyle/>
          <a:p>
            <a:r>
              <a:rPr lang="en-US" dirty="0"/>
              <a:t>Response to Sexual Harassment</a:t>
            </a:r>
          </a:p>
        </p:txBody>
      </p:sp>
      <p:sp>
        <p:nvSpPr>
          <p:cNvPr id="3" name="Content Placeholder 2">
            <a:extLst>
              <a:ext uri="{FF2B5EF4-FFF2-40B4-BE49-F238E27FC236}">
                <a16:creationId xmlns:a16="http://schemas.microsoft.com/office/drawing/2014/main" id="{0AE1A8A6-584B-4C63-A84A-EF4BC487284C}"/>
              </a:ext>
            </a:extLst>
          </p:cNvPr>
          <p:cNvSpPr>
            <a:spLocks noGrp="1"/>
          </p:cNvSpPr>
          <p:nvPr>
            <p:ph idx="1"/>
          </p:nvPr>
        </p:nvSpPr>
        <p:spPr>
          <a:xfrm>
            <a:off x="504497" y="2427889"/>
            <a:ext cx="11225048" cy="3564537"/>
          </a:xfrm>
        </p:spPr>
        <p:txBody>
          <a:bodyPr>
            <a:noAutofit/>
          </a:bodyPr>
          <a:lstStyle/>
          <a:p>
            <a:pPr>
              <a:buFont typeface="Arial" panose="020B0604020202020204" pitchFamily="34" charset="0"/>
              <a:buChar char="•"/>
            </a:pPr>
            <a:r>
              <a:rPr lang="en-US" sz="2200" dirty="0"/>
              <a:t>Once a school has actual knowledge of sexual harassment or a report of sexual harassment, the school must immediately respond in a confidential manner. </a:t>
            </a:r>
          </a:p>
          <a:p>
            <a:pPr>
              <a:buFont typeface="Arial" panose="020B0604020202020204" pitchFamily="34" charset="0"/>
              <a:buChar char="•"/>
            </a:pPr>
            <a:r>
              <a:rPr lang="en-US" sz="2200" dirty="0"/>
              <a:t>The response must be prompt.</a:t>
            </a:r>
          </a:p>
          <a:p>
            <a:pPr>
              <a:buFont typeface="Arial" panose="020B0604020202020204" pitchFamily="34" charset="0"/>
              <a:buChar char="•"/>
            </a:pPr>
            <a:r>
              <a:rPr lang="en-US" sz="2200" dirty="0"/>
              <a:t>The initial complaint and response must be confidential</a:t>
            </a:r>
          </a:p>
          <a:p>
            <a:pPr>
              <a:buFont typeface="Arial" panose="020B0604020202020204" pitchFamily="34" charset="0"/>
              <a:buChar char="•"/>
            </a:pPr>
            <a:r>
              <a:rPr lang="en-US" sz="2200" dirty="0"/>
              <a:t>The response, via the Title IX Coordinator, must provide immediate supportive measures </a:t>
            </a:r>
          </a:p>
          <a:p>
            <a:pPr>
              <a:buFont typeface="Arial" panose="020B0604020202020204" pitchFamily="34" charset="0"/>
              <a:buChar char="•"/>
            </a:pPr>
            <a:r>
              <a:rPr lang="en-US" sz="2200" dirty="0"/>
              <a:t>Must initiate the grievance/investigation process </a:t>
            </a:r>
          </a:p>
        </p:txBody>
      </p:sp>
      <p:sp>
        <p:nvSpPr>
          <p:cNvPr id="4" name="Footer Placeholder 3">
            <a:extLst>
              <a:ext uri="{FF2B5EF4-FFF2-40B4-BE49-F238E27FC236}">
                <a16:creationId xmlns:a16="http://schemas.microsoft.com/office/drawing/2014/main" id="{3DB7E444-774C-4575-9126-5FE229E2CE8C}"/>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3B4AE49B-4F6C-4805-AA45-16CA89D6D7C1}"/>
              </a:ext>
            </a:extLst>
          </p:cNvPr>
          <p:cNvSpPr>
            <a:spLocks noGrp="1"/>
          </p:cNvSpPr>
          <p:nvPr>
            <p:ph type="sldNum" sz="quarter" idx="12"/>
          </p:nvPr>
        </p:nvSpPr>
        <p:spPr/>
        <p:txBody>
          <a:bodyPr/>
          <a:lstStyle/>
          <a:p>
            <a:fld id="{905EBA53-4854-4764-819D-270E715D0F88}" type="slidenum">
              <a:rPr lang="en-US" smtClean="0"/>
              <a:t>23</a:t>
            </a:fld>
            <a:endParaRPr lang="en-US" dirty="0"/>
          </a:p>
        </p:txBody>
      </p:sp>
    </p:spTree>
    <p:extLst>
      <p:ext uri="{BB962C8B-B14F-4D97-AF65-F5344CB8AC3E}">
        <p14:creationId xmlns:p14="http://schemas.microsoft.com/office/powerpoint/2010/main" val="3586381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8C1A8-F70A-4454-B331-1CD9BB4654B8}"/>
              </a:ext>
            </a:extLst>
          </p:cNvPr>
          <p:cNvSpPr>
            <a:spLocks noGrp="1"/>
          </p:cNvSpPr>
          <p:nvPr>
            <p:ph type="title"/>
          </p:nvPr>
        </p:nvSpPr>
        <p:spPr/>
        <p:txBody>
          <a:bodyPr/>
          <a:lstStyle/>
          <a:p>
            <a:r>
              <a:rPr lang="en-US" dirty="0"/>
              <a:t>Supportive Measures </a:t>
            </a:r>
          </a:p>
        </p:txBody>
      </p:sp>
      <p:sp>
        <p:nvSpPr>
          <p:cNvPr id="3" name="Content Placeholder 2">
            <a:extLst>
              <a:ext uri="{FF2B5EF4-FFF2-40B4-BE49-F238E27FC236}">
                <a16:creationId xmlns:a16="http://schemas.microsoft.com/office/drawing/2014/main" id="{0A033216-74FC-4756-8807-FE2BB0002601}"/>
              </a:ext>
            </a:extLst>
          </p:cNvPr>
          <p:cNvSpPr>
            <a:spLocks noGrp="1"/>
          </p:cNvSpPr>
          <p:nvPr>
            <p:ph idx="1"/>
          </p:nvPr>
        </p:nvSpPr>
        <p:spPr>
          <a:xfrm>
            <a:off x="456454" y="2374900"/>
            <a:ext cx="11252945" cy="3810000"/>
          </a:xfrm>
        </p:spPr>
        <p:txBody>
          <a:bodyPr>
            <a:normAutofit fontScale="92500" lnSpcReduction="20000"/>
          </a:bodyPr>
          <a:lstStyle/>
          <a:p>
            <a:pPr>
              <a:buFont typeface="Arial" panose="020B0604020202020204" pitchFamily="34" charset="0"/>
              <a:buChar char="•"/>
            </a:pPr>
            <a:r>
              <a:rPr lang="en-US" b="1" dirty="0"/>
              <a:t>Supportive Measures</a:t>
            </a:r>
            <a:r>
              <a:rPr lang="en-US" dirty="0"/>
              <a:t>: individualized services reasonably available that are non-punitive, non-disciplinary, and not unreasonably burdensome to the other party while designed to ensure equal educational access, protect safety, or deter sexual harassment.</a:t>
            </a:r>
          </a:p>
          <a:p>
            <a:pPr>
              <a:buFont typeface="Arial" panose="020B0604020202020204" pitchFamily="34" charset="0"/>
              <a:buChar char="•"/>
            </a:pPr>
            <a:r>
              <a:rPr lang="en-US" dirty="0"/>
              <a:t>Such measures are designed to restore or preserve equal access to the education program or activity without unreasonably burdening the other party, including measures designed to protect the safety of all parties or the recipient’s educational environment, or deter sexual harassment.  </a:t>
            </a:r>
          </a:p>
          <a:p>
            <a:pPr>
              <a:buFont typeface="Arial" panose="020B0604020202020204" pitchFamily="34" charset="0"/>
              <a:buChar char="•"/>
            </a:pPr>
            <a:r>
              <a:rPr lang="en-US" dirty="0"/>
              <a:t>The school must maintain as confidential any supportive measures provided to the complainant or respondent, to the extent that maintaining such confidentiality would not impair the ability of the recipient to provide the supportive measures. </a:t>
            </a:r>
          </a:p>
          <a:p>
            <a:endParaRPr lang="en-US" dirty="0"/>
          </a:p>
        </p:txBody>
      </p:sp>
      <p:sp>
        <p:nvSpPr>
          <p:cNvPr id="4" name="Footer Placeholder 3">
            <a:extLst>
              <a:ext uri="{FF2B5EF4-FFF2-40B4-BE49-F238E27FC236}">
                <a16:creationId xmlns:a16="http://schemas.microsoft.com/office/drawing/2014/main" id="{3B7AA2A5-FDF1-4977-AB22-47CC34ABE93E}"/>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DA8AB8C8-4E2C-4BD7-9651-F04C44E88007}"/>
              </a:ext>
            </a:extLst>
          </p:cNvPr>
          <p:cNvSpPr>
            <a:spLocks noGrp="1"/>
          </p:cNvSpPr>
          <p:nvPr>
            <p:ph type="sldNum" sz="quarter" idx="12"/>
          </p:nvPr>
        </p:nvSpPr>
        <p:spPr/>
        <p:txBody>
          <a:bodyPr/>
          <a:lstStyle/>
          <a:p>
            <a:fld id="{905EBA53-4854-4764-819D-270E715D0F88}" type="slidenum">
              <a:rPr lang="en-US" smtClean="0"/>
              <a:t>24</a:t>
            </a:fld>
            <a:endParaRPr lang="en-US" dirty="0"/>
          </a:p>
        </p:txBody>
      </p:sp>
    </p:spTree>
    <p:extLst>
      <p:ext uri="{BB962C8B-B14F-4D97-AF65-F5344CB8AC3E}">
        <p14:creationId xmlns:p14="http://schemas.microsoft.com/office/powerpoint/2010/main" val="258684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5FFDF-E543-4EA9-B3E7-753301D78076}"/>
              </a:ext>
            </a:extLst>
          </p:cNvPr>
          <p:cNvSpPr>
            <a:spLocks noGrp="1"/>
          </p:cNvSpPr>
          <p:nvPr>
            <p:ph type="title"/>
          </p:nvPr>
        </p:nvSpPr>
        <p:spPr/>
        <p:txBody>
          <a:bodyPr/>
          <a:lstStyle/>
          <a:p>
            <a:r>
              <a:rPr lang="en-US" dirty="0"/>
              <a:t>Supportive Measures</a:t>
            </a:r>
          </a:p>
        </p:txBody>
      </p:sp>
      <p:sp>
        <p:nvSpPr>
          <p:cNvPr id="7" name="Content Placeholder 6">
            <a:extLst>
              <a:ext uri="{FF2B5EF4-FFF2-40B4-BE49-F238E27FC236}">
                <a16:creationId xmlns:a16="http://schemas.microsoft.com/office/drawing/2014/main" id="{2AA2845F-E241-4B2E-8281-7651C355B9B7}"/>
              </a:ext>
            </a:extLst>
          </p:cNvPr>
          <p:cNvSpPr>
            <a:spLocks noGrp="1"/>
          </p:cNvSpPr>
          <p:nvPr>
            <p:ph sz="half" idx="1"/>
          </p:nvPr>
        </p:nvSpPr>
        <p:spPr/>
        <p:txBody>
          <a:bodyPr>
            <a:normAutofit fontScale="92500" lnSpcReduction="10000"/>
          </a:bodyPr>
          <a:lstStyle/>
          <a:p>
            <a:pPr>
              <a:lnSpc>
                <a:spcPct val="107000"/>
              </a:lnSpc>
              <a:spcBef>
                <a:spcPts val="0"/>
              </a:spcBef>
              <a:spcAft>
                <a:spcPts val="800"/>
              </a:spcAft>
              <a:buFont typeface="Arial" panose="020B0604020202020204" pitchFamily="34" charset="0"/>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Counseling.</a:t>
            </a:r>
          </a:p>
          <a:p>
            <a:pPr>
              <a:lnSpc>
                <a:spcPct val="107000"/>
              </a:lnSpc>
              <a:spcBef>
                <a:spcPts val="0"/>
              </a:spcBef>
              <a:spcAft>
                <a:spcPts val="800"/>
              </a:spcAft>
              <a:buFont typeface="Arial" panose="020B0604020202020204" pitchFamily="34" charset="0"/>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Extensions of deadlines or other course-related adjustments.</a:t>
            </a:r>
          </a:p>
          <a:p>
            <a:pPr>
              <a:lnSpc>
                <a:spcPct val="107000"/>
              </a:lnSpc>
              <a:spcBef>
                <a:spcPts val="0"/>
              </a:spcBef>
              <a:spcAft>
                <a:spcPts val="800"/>
              </a:spcAft>
              <a:buFont typeface="Arial" panose="020B0604020202020204" pitchFamily="34" charset="0"/>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Modifications of work or class schedules.</a:t>
            </a:r>
          </a:p>
          <a:p>
            <a:pPr>
              <a:lnSpc>
                <a:spcPct val="107000"/>
              </a:lnSpc>
              <a:spcBef>
                <a:spcPts val="0"/>
              </a:spcBef>
              <a:spcAft>
                <a:spcPts val="800"/>
              </a:spcAft>
              <a:buFont typeface="Arial" panose="020B0604020202020204" pitchFamily="34" charset="0"/>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Campus escort services.</a:t>
            </a:r>
          </a:p>
          <a:p>
            <a:pPr>
              <a:lnSpc>
                <a:spcPct val="107000"/>
              </a:lnSpc>
              <a:spcBef>
                <a:spcPts val="0"/>
              </a:spcBef>
              <a:spcAft>
                <a:spcPts val="800"/>
              </a:spcAft>
              <a:buFont typeface="Arial" panose="020B0604020202020204" pitchFamily="34" charset="0"/>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Restrictions on contact between the parties.</a:t>
            </a:r>
          </a:p>
          <a:p>
            <a:pPr>
              <a:lnSpc>
                <a:spcPct val="107000"/>
              </a:lnSpc>
              <a:spcBef>
                <a:spcPts val="0"/>
              </a:spcBef>
              <a:spcAft>
                <a:spcPts val="800"/>
              </a:spcAft>
              <a:buFont typeface="Arial" panose="020B0604020202020204" pitchFamily="34" charset="0"/>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Changes in work or housing locations.</a:t>
            </a:r>
          </a:p>
          <a:p>
            <a:endParaRPr lang="en-US" dirty="0"/>
          </a:p>
        </p:txBody>
      </p:sp>
      <p:sp>
        <p:nvSpPr>
          <p:cNvPr id="8" name="Content Placeholder 7">
            <a:extLst>
              <a:ext uri="{FF2B5EF4-FFF2-40B4-BE49-F238E27FC236}">
                <a16:creationId xmlns:a16="http://schemas.microsoft.com/office/drawing/2014/main" id="{8EA4F6CD-828A-4245-9AE0-76033B9AC678}"/>
              </a:ext>
            </a:extLst>
          </p:cNvPr>
          <p:cNvSpPr>
            <a:spLocks noGrp="1"/>
          </p:cNvSpPr>
          <p:nvPr>
            <p:ph sz="half" idx="2"/>
          </p:nvPr>
        </p:nvSpPr>
        <p:spPr/>
        <p:txBody>
          <a:bodyPr>
            <a:normAutofit fontScale="92500" lnSpcReduction="10000"/>
          </a:bodyPr>
          <a:lstStyle/>
          <a:p>
            <a:pPr>
              <a:lnSpc>
                <a:spcPct val="107000"/>
              </a:lnSpc>
              <a:spcBef>
                <a:spcPts val="0"/>
              </a:spcBef>
              <a:spcAft>
                <a:spcPts val="800"/>
              </a:spcAft>
              <a:buFont typeface="Arial" panose="020B0604020202020204" pitchFamily="34" charset="0"/>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Leaves of absence.</a:t>
            </a:r>
          </a:p>
          <a:p>
            <a:pPr>
              <a:lnSpc>
                <a:spcPct val="107000"/>
              </a:lnSpc>
              <a:spcBef>
                <a:spcPts val="0"/>
              </a:spcBef>
              <a:spcAft>
                <a:spcPts val="800"/>
              </a:spcAft>
              <a:buFont typeface="Arial" panose="020B0604020202020204" pitchFamily="34" charset="0"/>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Increased security.</a:t>
            </a:r>
          </a:p>
          <a:p>
            <a:pPr>
              <a:lnSpc>
                <a:spcPct val="107000"/>
              </a:lnSpc>
              <a:spcBef>
                <a:spcPts val="0"/>
              </a:spcBef>
              <a:spcAft>
                <a:spcPts val="800"/>
              </a:spcAft>
              <a:buFont typeface="Arial" panose="020B0604020202020204" pitchFamily="34" charset="0"/>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Monitoring of certain areas of the school building or campus. </a:t>
            </a:r>
          </a:p>
          <a:p>
            <a:pPr>
              <a:lnSpc>
                <a:spcPct val="107000"/>
              </a:lnSpc>
              <a:spcBef>
                <a:spcPts val="0"/>
              </a:spcBef>
              <a:spcAft>
                <a:spcPts val="800"/>
              </a:spcAft>
              <a:buFont typeface="Arial" panose="020B0604020202020204" pitchFamily="34" charset="0"/>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Assistance from domestic violence or rape crisis programs. </a:t>
            </a:r>
          </a:p>
          <a:p>
            <a:pPr>
              <a:lnSpc>
                <a:spcPct val="107000"/>
              </a:lnSpc>
              <a:spcBef>
                <a:spcPts val="0"/>
              </a:spcBef>
              <a:spcAft>
                <a:spcPts val="800"/>
              </a:spcAft>
              <a:buFont typeface="Arial" panose="020B0604020202020204" pitchFamily="34" charset="0"/>
              <a:buChar char="•"/>
              <a:tabLst>
                <a:tab pos="457200" algn="l"/>
              </a:tabLst>
            </a:pPr>
            <a:r>
              <a:rPr lang="en-US" dirty="0">
                <a:latin typeface="Calibri" panose="020F0502020204030204" pitchFamily="34" charset="0"/>
                <a:ea typeface="Calibri" panose="020F0502020204030204" pitchFamily="34" charset="0"/>
                <a:cs typeface="Times New Roman" panose="02020603050405020304" pitchFamily="18" charset="0"/>
              </a:rPr>
              <a:t>Assistance from community health resources including counseling resources.</a:t>
            </a:r>
          </a:p>
          <a:p>
            <a:endParaRPr lang="en-US" dirty="0"/>
          </a:p>
        </p:txBody>
      </p:sp>
      <p:sp>
        <p:nvSpPr>
          <p:cNvPr id="6" name="Slide Number Placeholder 5">
            <a:extLst>
              <a:ext uri="{FF2B5EF4-FFF2-40B4-BE49-F238E27FC236}">
                <a16:creationId xmlns:a16="http://schemas.microsoft.com/office/drawing/2014/main" id="{E229B852-696E-4C09-AF97-8D9919E01EF8}"/>
              </a:ext>
            </a:extLst>
          </p:cNvPr>
          <p:cNvSpPr>
            <a:spLocks noGrp="1"/>
          </p:cNvSpPr>
          <p:nvPr>
            <p:ph type="sldNum" sz="quarter" idx="12"/>
          </p:nvPr>
        </p:nvSpPr>
        <p:spPr/>
        <p:txBody>
          <a:bodyPr/>
          <a:lstStyle/>
          <a:p>
            <a:fld id="{905EBA53-4854-4764-819D-270E715D0F88}" type="slidenum">
              <a:rPr lang="en-US" smtClean="0"/>
              <a:t>25</a:t>
            </a:fld>
            <a:endParaRPr lang="en-US" dirty="0"/>
          </a:p>
        </p:txBody>
      </p:sp>
      <p:sp>
        <p:nvSpPr>
          <p:cNvPr id="9" name="Footer Placeholder 3">
            <a:extLst>
              <a:ext uri="{FF2B5EF4-FFF2-40B4-BE49-F238E27FC236}">
                <a16:creationId xmlns:a16="http://schemas.microsoft.com/office/drawing/2014/main" id="{5455FBA2-78A7-44D5-BD27-670F479BD679}"/>
              </a:ext>
            </a:extLst>
          </p:cNvPr>
          <p:cNvSpPr>
            <a:spLocks noGrp="1"/>
          </p:cNvSpPr>
          <p:nvPr>
            <p:ph type="ftr" sz="quarter" idx="11"/>
          </p:nvPr>
        </p:nvSpPr>
        <p:spPr>
          <a:xfrm>
            <a:off x="2628900" y="6391838"/>
            <a:ext cx="8826500" cy="304801"/>
          </a:xfrm>
        </p:spPr>
        <p:txBody>
          <a:bodyPr/>
          <a:lstStyle/>
          <a:p>
            <a:r>
              <a:rPr lang="en-US" sz="1200" dirty="0"/>
              <a:t>© WBK Legal 2020 This presentation is informational only and does not constitute legal advice.</a:t>
            </a:r>
          </a:p>
        </p:txBody>
      </p:sp>
    </p:spTree>
    <p:extLst>
      <p:ext uri="{BB962C8B-B14F-4D97-AF65-F5344CB8AC3E}">
        <p14:creationId xmlns:p14="http://schemas.microsoft.com/office/powerpoint/2010/main" val="2924185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8B1D-AA39-4E5E-B8CB-D2125003EC94}"/>
              </a:ext>
            </a:extLst>
          </p:cNvPr>
          <p:cNvSpPr>
            <a:spLocks noGrp="1"/>
          </p:cNvSpPr>
          <p:nvPr>
            <p:ph type="title"/>
          </p:nvPr>
        </p:nvSpPr>
        <p:spPr/>
        <p:txBody>
          <a:bodyPr/>
          <a:lstStyle/>
          <a:p>
            <a:r>
              <a:rPr lang="en-US" dirty="0"/>
              <a:t>Supportive Measures </a:t>
            </a:r>
          </a:p>
        </p:txBody>
      </p:sp>
      <p:sp>
        <p:nvSpPr>
          <p:cNvPr id="3" name="Content Placeholder 2">
            <a:extLst>
              <a:ext uri="{FF2B5EF4-FFF2-40B4-BE49-F238E27FC236}">
                <a16:creationId xmlns:a16="http://schemas.microsoft.com/office/drawing/2014/main" id="{4DEF0916-1DD7-4340-8CF3-9DD1BB81463A}"/>
              </a:ext>
            </a:extLst>
          </p:cNvPr>
          <p:cNvSpPr>
            <a:spLocks noGrp="1"/>
          </p:cNvSpPr>
          <p:nvPr>
            <p:ph idx="1"/>
          </p:nvPr>
        </p:nvSpPr>
        <p:spPr>
          <a:xfrm>
            <a:off x="457200" y="2270234"/>
            <a:ext cx="11256579" cy="4130566"/>
          </a:xfrm>
        </p:spPr>
        <p:txBody>
          <a:bodyPr>
            <a:noAutofit/>
          </a:bodyPr>
          <a:lstStyle/>
          <a:p>
            <a:pPr>
              <a:buFont typeface="Arial" panose="020B0604020202020204" pitchFamily="34" charset="0"/>
              <a:buChar char="•"/>
            </a:pPr>
            <a:r>
              <a:rPr lang="en-US" sz="1800" dirty="0"/>
              <a:t>The final regulations do prescribe that a recipient’s Title IX Coordinator must remain responsible for coordinating the effective implementation of supportive measures.</a:t>
            </a:r>
          </a:p>
          <a:p>
            <a:pPr>
              <a:buFont typeface="Arial" panose="020B0604020202020204" pitchFamily="34" charset="0"/>
              <a:buChar char="•"/>
            </a:pPr>
            <a:r>
              <a:rPr lang="en-US" sz="1800" dirty="0"/>
              <a:t>“The Title IX Coordinator must serve as the point of contact for the affected students to ensure that the supportive measures are effectively implemented so that the burden of navigating paperwork or other administrative requirements within the recipient/school’s own system does not fall on the student receiving the supportive measures”.</a:t>
            </a:r>
          </a:p>
        </p:txBody>
      </p:sp>
      <p:sp>
        <p:nvSpPr>
          <p:cNvPr id="4" name="Footer Placeholder 3">
            <a:extLst>
              <a:ext uri="{FF2B5EF4-FFF2-40B4-BE49-F238E27FC236}">
                <a16:creationId xmlns:a16="http://schemas.microsoft.com/office/drawing/2014/main" id="{C6F02010-205A-4156-A08D-1417C7EADD3B}"/>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71A1EE40-A230-4EEC-ABAE-ADD93FE0C8A7}"/>
              </a:ext>
            </a:extLst>
          </p:cNvPr>
          <p:cNvSpPr>
            <a:spLocks noGrp="1"/>
          </p:cNvSpPr>
          <p:nvPr>
            <p:ph type="sldNum" sz="quarter" idx="12"/>
          </p:nvPr>
        </p:nvSpPr>
        <p:spPr/>
        <p:txBody>
          <a:bodyPr/>
          <a:lstStyle/>
          <a:p>
            <a:fld id="{905EBA53-4854-4764-819D-270E715D0F88}" type="slidenum">
              <a:rPr lang="en-US" smtClean="0"/>
              <a:t>26</a:t>
            </a:fld>
            <a:endParaRPr lang="en-US" dirty="0"/>
          </a:p>
        </p:txBody>
      </p:sp>
    </p:spTree>
    <p:extLst>
      <p:ext uri="{BB962C8B-B14F-4D97-AF65-F5344CB8AC3E}">
        <p14:creationId xmlns:p14="http://schemas.microsoft.com/office/powerpoint/2010/main" val="2160677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72483-88C2-451B-9C80-A2DACD01C2FF}"/>
              </a:ext>
            </a:extLst>
          </p:cNvPr>
          <p:cNvSpPr>
            <a:spLocks noGrp="1"/>
          </p:cNvSpPr>
          <p:nvPr>
            <p:ph type="title"/>
          </p:nvPr>
        </p:nvSpPr>
        <p:spPr/>
        <p:txBody>
          <a:bodyPr/>
          <a:lstStyle/>
          <a:p>
            <a:r>
              <a:rPr lang="en-US" dirty="0"/>
              <a:t>Supportive Measures</a:t>
            </a:r>
          </a:p>
        </p:txBody>
      </p:sp>
      <p:sp>
        <p:nvSpPr>
          <p:cNvPr id="3" name="Content Placeholder 2">
            <a:extLst>
              <a:ext uri="{FF2B5EF4-FFF2-40B4-BE49-F238E27FC236}">
                <a16:creationId xmlns:a16="http://schemas.microsoft.com/office/drawing/2014/main" id="{57DF347B-65DA-4CA7-9D1A-E1BE04525735}"/>
              </a:ext>
            </a:extLst>
          </p:cNvPr>
          <p:cNvSpPr>
            <a:spLocks noGrp="1"/>
          </p:cNvSpPr>
          <p:nvPr>
            <p:ph idx="1"/>
          </p:nvPr>
        </p:nvSpPr>
        <p:spPr/>
        <p:txBody>
          <a:bodyPr/>
          <a:lstStyle/>
          <a:p>
            <a:r>
              <a:rPr lang="en-US" sz="2200" dirty="0"/>
              <a:t>Regulations require that the grievance process describes the range of supportive measures available.</a:t>
            </a:r>
          </a:p>
          <a:p>
            <a:r>
              <a:rPr lang="en-US" sz="2200" b="1" i="1" dirty="0"/>
              <a:t>May or may not continue after a finding of non-responsibility</a:t>
            </a:r>
          </a:p>
          <a:p>
            <a:pPr marL="0" indent="0">
              <a:buNone/>
            </a:pPr>
            <a:endParaRPr lang="en-US" sz="2200" b="1" i="1" dirty="0"/>
          </a:p>
          <a:p>
            <a:r>
              <a:rPr lang="en-US" sz="2200" b="1" dirty="0"/>
              <a:t>Document</a:t>
            </a:r>
            <a:r>
              <a:rPr lang="en-US" sz="2200" dirty="0"/>
              <a:t>: If a recipient/school does not provide a complainant with supportive measures, then they must document the reasons why such a response was not clearly unreasonable in light of the known circumstances. </a:t>
            </a:r>
          </a:p>
          <a:p>
            <a:endParaRPr lang="en-US" dirty="0"/>
          </a:p>
        </p:txBody>
      </p:sp>
      <p:sp>
        <p:nvSpPr>
          <p:cNvPr id="4" name="Slide Number Placeholder 3">
            <a:extLst>
              <a:ext uri="{FF2B5EF4-FFF2-40B4-BE49-F238E27FC236}">
                <a16:creationId xmlns:a16="http://schemas.microsoft.com/office/drawing/2014/main" id="{7854EA61-DFF3-4E68-A802-643070AB9059}"/>
              </a:ext>
            </a:extLst>
          </p:cNvPr>
          <p:cNvSpPr>
            <a:spLocks noGrp="1"/>
          </p:cNvSpPr>
          <p:nvPr>
            <p:ph type="sldNum" sz="quarter" idx="12"/>
          </p:nvPr>
        </p:nvSpPr>
        <p:spPr/>
        <p:txBody>
          <a:bodyPr/>
          <a:lstStyle/>
          <a:p>
            <a:fld id="{25FB7523-2B6A-479B-BEC3-9B8263F8FE39}" type="slidenum">
              <a:rPr lang="en-US" smtClean="0"/>
              <a:t>27</a:t>
            </a:fld>
            <a:endParaRPr lang="en-US" dirty="0"/>
          </a:p>
        </p:txBody>
      </p:sp>
      <p:sp>
        <p:nvSpPr>
          <p:cNvPr id="5" name="Footer Placeholder 4">
            <a:extLst>
              <a:ext uri="{FF2B5EF4-FFF2-40B4-BE49-F238E27FC236}">
                <a16:creationId xmlns:a16="http://schemas.microsoft.com/office/drawing/2014/main" id="{365B1696-A4F2-4EB5-8702-04EB537B5EDF}"/>
              </a:ext>
            </a:extLst>
          </p:cNvPr>
          <p:cNvSpPr>
            <a:spLocks noGrp="1"/>
          </p:cNvSpPr>
          <p:nvPr>
            <p:ph type="ftr" sz="quarter" idx="11"/>
          </p:nvPr>
        </p:nvSpPr>
        <p:spPr/>
        <p:txBody>
          <a:body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38454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8B1D-AA39-4E5E-B8CB-D2125003EC94}"/>
              </a:ext>
            </a:extLst>
          </p:cNvPr>
          <p:cNvSpPr>
            <a:spLocks noGrp="1"/>
          </p:cNvSpPr>
          <p:nvPr>
            <p:ph type="title"/>
          </p:nvPr>
        </p:nvSpPr>
        <p:spPr/>
        <p:txBody>
          <a:bodyPr/>
          <a:lstStyle/>
          <a:p>
            <a:r>
              <a:rPr lang="en-US" dirty="0"/>
              <a:t>Emergency Removal </a:t>
            </a:r>
          </a:p>
        </p:txBody>
      </p:sp>
      <p:sp>
        <p:nvSpPr>
          <p:cNvPr id="3" name="Content Placeholder 2">
            <a:extLst>
              <a:ext uri="{FF2B5EF4-FFF2-40B4-BE49-F238E27FC236}">
                <a16:creationId xmlns:a16="http://schemas.microsoft.com/office/drawing/2014/main" id="{4DEF0916-1DD7-4340-8CF3-9DD1BB81463A}"/>
              </a:ext>
            </a:extLst>
          </p:cNvPr>
          <p:cNvSpPr>
            <a:spLocks noGrp="1"/>
          </p:cNvSpPr>
          <p:nvPr>
            <p:ph idx="1"/>
          </p:nvPr>
        </p:nvSpPr>
        <p:spPr>
          <a:xfrm>
            <a:off x="488731" y="2528047"/>
            <a:ext cx="11225048" cy="3652036"/>
          </a:xfrm>
        </p:spPr>
        <p:txBody>
          <a:bodyPr>
            <a:normAutofit/>
          </a:bodyPr>
          <a:lstStyle/>
          <a:p>
            <a:pPr>
              <a:buFont typeface="Arial" panose="020B0604020202020204" pitchFamily="34" charset="0"/>
              <a:buChar char="•"/>
            </a:pPr>
            <a:r>
              <a:rPr lang="en-US" sz="2200" dirty="0">
                <a:solidFill>
                  <a:schemeClr val="tx1"/>
                </a:solidFill>
              </a:rPr>
              <a:t>Schools are authorized to remove a respondent from the school’s education programs or activities on an </a:t>
            </a:r>
            <a:r>
              <a:rPr lang="en-US" sz="2200" b="1" dirty="0">
                <a:solidFill>
                  <a:schemeClr val="tx1"/>
                </a:solidFill>
              </a:rPr>
              <a:t>emergency basis</a:t>
            </a:r>
            <a:r>
              <a:rPr lang="en-US" sz="2200" dirty="0">
                <a:solidFill>
                  <a:schemeClr val="tx1"/>
                </a:solidFill>
              </a:rPr>
              <a:t>, with or without a grievance process pending, as long as notice and opportunity to challenge the removal is given to the respondent following the removal.</a:t>
            </a:r>
          </a:p>
          <a:p>
            <a:pPr lvl="2">
              <a:buFont typeface="Arial" panose="020B0604020202020204" pitchFamily="34" charset="0"/>
              <a:buChar char="•"/>
            </a:pPr>
            <a:r>
              <a:rPr lang="en-US" sz="2200" dirty="0">
                <a:solidFill>
                  <a:schemeClr val="tx1"/>
                </a:solidFill>
              </a:rPr>
              <a:t>Consider consultation with Solicitor prior to emergency removal under Title IX</a:t>
            </a:r>
          </a:p>
          <a:p>
            <a:pPr>
              <a:buFont typeface="Arial" panose="020B0604020202020204" pitchFamily="34" charset="0"/>
              <a:buChar char="•"/>
            </a:pPr>
            <a:r>
              <a:rPr lang="en-US" sz="2200" dirty="0">
                <a:solidFill>
                  <a:schemeClr val="tx1"/>
                </a:solidFill>
              </a:rPr>
              <a:t>The decision to initiate an emergency removal will also be evaluated under the deliberate indifference standard.</a:t>
            </a:r>
          </a:p>
        </p:txBody>
      </p:sp>
      <p:sp>
        <p:nvSpPr>
          <p:cNvPr id="4" name="Footer Placeholder 3">
            <a:extLst>
              <a:ext uri="{FF2B5EF4-FFF2-40B4-BE49-F238E27FC236}">
                <a16:creationId xmlns:a16="http://schemas.microsoft.com/office/drawing/2014/main" id="{21587069-8786-4E5A-8717-81A6CAA10AF0}"/>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71A1EE40-A230-4EEC-ABAE-ADD93FE0C8A7}"/>
              </a:ext>
            </a:extLst>
          </p:cNvPr>
          <p:cNvSpPr>
            <a:spLocks noGrp="1"/>
          </p:cNvSpPr>
          <p:nvPr>
            <p:ph type="sldNum" sz="quarter" idx="12"/>
          </p:nvPr>
        </p:nvSpPr>
        <p:spPr/>
        <p:txBody>
          <a:bodyPr/>
          <a:lstStyle/>
          <a:p>
            <a:fld id="{905EBA53-4854-4764-819D-270E715D0F88}" type="slidenum">
              <a:rPr lang="en-US" smtClean="0"/>
              <a:t>28</a:t>
            </a:fld>
            <a:endParaRPr lang="en-US" dirty="0"/>
          </a:p>
        </p:txBody>
      </p:sp>
    </p:spTree>
    <p:extLst>
      <p:ext uri="{BB962C8B-B14F-4D97-AF65-F5344CB8AC3E}">
        <p14:creationId xmlns:p14="http://schemas.microsoft.com/office/powerpoint/2010/main" val="7020494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C50F4-6ED3-4FE2-B9C4-5794DF2ABCEE}"/>
              </a:ext>
            </a:extLst>
          </p:cNvPr>
          <p:cNvSpPr>
            <a:spLocks noGrp="1"/>
          </p:cNvSpPr>
          <p:nvPr>
            <p:ph type="title"/>
          </p:nvPr>
        </p:nvSpPr>
        <p:spPr/>
        <p:txBody>
          <a:bodyPr/>
          <a:lstStyle/>
          <a:p>
            <a:r>
              <a:rPr lang="en-US" dirty="0"/>
              <a:t>Emergency Removal </a:t>
            </a:r>
          </a:p>
        </p:txBody>
      </p:sp>
      <p:sp>
        <p:nvSpPr>
          <p:cNvPr id="3" name="Content Placeholder 2">
            <a:extLst>
              <a:ext uri="{FF2B5EF4-FFF2-40B4-BE49-F238E27FC236}">
                <a16:creationId xmlns:a16="http://schemas.microsoft.com/office/drawing/2014/main" id="{BC5D4DEE-C15C-43D4-B3C4-63DEA88D8EE8}"/>
              </a:ext>
            </a:extLst>
          </p:cNvPr>
          <p:cNvSpPr>
            <a:spLocks noGrp="1"/>
          </p:cNvSpPr>
          <p:nvPr>
            <p:ph idx="1"/>
          </p:nvPr>
        </p:nvSpPr>
        <p:spPr>
          <a:xfrm>
            <a:off x="488731" y="2317531"/>
            <a:ext cx="11177752" cy="3972910"/>
          </a:xfrm>
        </p:spPr>
        <p:txBody>
          <a:bodyPr>
            <a:normAutofit fontScale="55000" lnSpcReduction="20000"/>
          </a:bodyPr>
          <a:lstStyle/>
          <a:p>
            <a:pPr>
              <a:buFont typeface="Arial" panose="020B0604020202020204" pitchFamily="34" charset="0"/>
              <a:buChar char="•"/>
            </a:pPr>
            <a:r>
              <a:rPr lang="en-US" sz="3200" dirty="0"/>
              <a:t>An emergency removal may be appropriate when there is </a:t>
            </a:r>
            <a:r>
              <a:rPr lang="en-US" sz="3200" b="1" dirty="0"/>
              <a:t>an immediate threat to the physical health or safety of any students or other individuals arising from the allegations of sexual harassment. </a:t>
            </a:r>
          </a:p>
          <a:p>
            <a:pPr>
              <a:buFont typeface="Arial" panose="020B0604020202020204" pitchFamily="34" charset="0"/>
              <a:buChar char="•"/>
            </a:pPr>
            <a:r>
              <a:rPr lang="en-US" sz="3200" dirty="0"/>
              <a:t>Prior to the emergency removal, a school must </a:t>
            </a:r>
          </a:p>
          <a:p>
            <a:pPr lvl="1">
              <a:buFont typeface="Arial" panose="020B0604020202020204" pitchFamily="34" charset="0"/>
              <a:buChar char="•"/>
            </a:pPr>
            <a:r>
              <a:rPr lang="en-US" sz="3200" dirty="0"/>
              <a:t>1. Conduct an individualized safety and risk analysis</a:t>
            </a:r>
          </a:p>
          <a:p>
            <a:pPr lvl="2">
              <a:buFont typeface="Arial" panose="020B0604020202020204" pitchFamily="34" charset="0"/>
              <a:buChar char="•"/>
            </a:pPr>
            <a:r>
              <a:rPr lang="en-US" sz="3200" dirty="0"/>
              <a:t>Must be more than a “generalized, hypothetical, or speculative belief that the respondent may pose a risk to someone's physical health or safety” and </a:t>
            </a:r>
          </a:p>
          <a:p>
            <a:pPr lvl="2">
              <a:buFont typeface="Arial" panose="020B0604020202020204" pitchFamily="34" charset="0"/>
              <a:buChar char="•"/>
            </a:pPr>
            <a:r>
              <a:rPr lang="en-US" sz="3200" dirty="0"/>
              <a:t>Must be individualized with respect to the particular respondent and must examine the circumstances “arising from the allegations of sexual harassment”  </a:t>
            </a:r>
          </a:p>
          <a:p>
            <a:pPr lvl="1">
              <a:buFont typeface="Arial" panose="020B0604020202020204" pitchFamily="34" charset="0"/>
              <a:buChar char="•"/>
            </a:pPr>
            <a:r>
              <a:rPr lang="en-US" sz="3200" dirty="0"/>
              <a:t>2. Determines that an immediate threat to the physical health or safety of any student or other individual arising from the allegations of sexual harassment justifies removal, and </a:t>
            </a:r>
          </a:p>
          <a:p>
            <a:pPr lvl="1">
              <a:buFont typeface="Arial" panose="020B0604020202020204" pitchFamily="34" charset="0"/>
              <a:buChar char="•"/>
            </a:pPr>
            <a:r>
              <a:rPr lang="en-US" sz="3200" dirty="0"/>
              <a:t>3. Provides the respondent with notice and an opportunity to challenge the decision immediately following the removal. </a:t>
            </a:r>
          </a:p>
          <a:p>
            <a:endParaRPr lang="en-US" dirty="0"/>
          </a:p>
        </p:txBody>
      </p:sp>
      <p:sp>
        <p:nvSpPr>
          <p:cNvPr id="4" name="Footer Placeholder 3">
            <a:extLst>
              <a:ext uri="{FF2B5EF4-FFF2-40B4-BE49-F238E27FC236}">
                <a16:creationId xmlns:a16="http://schemas.microsoft.com/office/drawing/2014/main" id="{F2E23459-C10B-4FDF-9431-15422F30BCA2}"/>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2B3FCB67-9C52-4627-9860-56F70B145D80}"/>
              </a:ext>
            </a:extLst>
          </p:cNvPr>
          <p:cNvSpPr>
            <a:spLocks noGrp="1"/>
          </p:cNvSpPr>
          <p:nvPr>
            <p:ph type="sldNum" sz="quarter" idx="12"/>
          </p:nvPr>
        </p:nvSpPr>
        <p:spPr/>
        <p:txBody>
          <a:bodyPr/>
          <a:lstStyle/>
          <a:p>
            <a:fld id="{905EBA53-4854-4764-819D-270E715D0F88}" type="slidenum">
              <a:rPr lang="en-US" smtClean="0"/>
              <a:t>29</a:t>
            </a:fld>
            <a:endParaRPr lang="en-US" dirty="0"/>
          </a:p>
        </p:txBody>
      </p:sp>
    </p:spTree>
    <p:extLst>
      <p:ext uri="{BB962C8B-B14F-4D97-AF65-F5344CB8AC3E}">
        <p14:creationId xmlns:p14="http://schemas.microsoft.com/office/powerpoint/2010/main" val="3568828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75C95-5A1D-4336-8FD0-6B2F55B16366}"/>
              </a:ext>
            </a:extLst>
          </p:cNvPr>
          <p:cNvSpPr>
            <a:spLocks noGrp="1"/>
          </p:cNvSpPr>
          <p:nvPr>
            <p:ph type="title"/>
          </p:nvPr>
        </p:nvSpPr>
        <p:spPr/>
        <p:txBody>
          <a:bodyPr/>
          <a:lstStyle/>
          <a:p>
            <a:r>
              <a:rPr lang="en-US" dirty="0"/>
              <a:t>Title IX: New Regulations </a:t>
            </a:r>
          </a:p>
        </p:txBody>
      </p:sp>
      <p:sp>
        <p:nvSpPr>
          <p:cNvPr id="3" name="Content Placeholder 2">
            <a:extLst>
              <a:ext uri="{FF2B5EF4-FFF2-40B4-BE49-F238E27FC236}">
                <a16:creationId xmlns:a16="http://schemas.microsoft.com/office/drawing/2014/main" id="{A1DBAB00-EA55-4FC4-923D-4086A61FCD66}"/>
              </a:ext>
            </a:extLst>
          </p:cNvPr>
          <p:cNvSpPr>
            <a:spLocks noGrp="1"/>
          </p:cNvSpPr>
          <p:nvPr>
            <p:ph idx="1"/>
          </p:nvPr>
        </p:nvSpPr>
        <p:spPr>
          <a:xfrm>
            <a:off x="431074" y="2427890"/>
            <a:ext cx="11312435" cy="3591910"/>
          </a:xfrm>
        </p:spPr>
        <p:txBody>
          <a:bodyPr>
            <a:normAutofit/>
          </a:bodyPr>
          <a:lstStyle/>
          <a:p>
            <a:pPr>
              <a:buFont typeface="Arial" panose="020B0604020202020204" pitchFamily="34" charset="0"/>
              <a:buChar char="•"/>
              <a:defRPr/>
            </a:pPr>
            <a:r>
              <a:rPr lang="en-US" dirty="0"/>
              <a:t>On May 19, 2020, the Secretary of Education amended the regulations implementing Title IX of the Education Amendments of 1972.</a:t>
            </a:r>
          </a:p>
          <a:p>
            <a:pPr>
              <a:buFont typeface="Arial" panose="020B0604020202020204" pitchFamily="34" charset="0"/>
              <a:buChar char="•"/>
              <a:defRPr/>
            </a:pPr>
            <a:endParaRPr lang="en-US" dirty="0"/>
          </a:p>
          <a:p>
            <a:pPr>
              <a:buFont typeface="Arial" panose="020B0604020202020204" pitchFamily="34" charset="0"/>
              <a:buChar char="•"/>
              <a:defRPr/>
            </a:pPr>
            <a:r>
              <a:rPr lang="en-US" dirty="0"/>
              <a:t>New regulations took effect on August 14, 2020.</a:t>
            </a:r>
          </a:p>
          <a:p>
            <a:pPr>
              <a:buFont typeface="Arial" panose="020B0604020202020204" pitchFamily="34" charset="0"/>
              <a:buChar char="•"/>
              <a:defRPr/>
            </a:pPr>
            <a:endParaRPr lang="en-US" dirty="0"/>
          </a:p>
          <a:p>
            <a:pPr>
              <a:buFont typeface="Arial" panose="020B0604020202020204" pitchFamily="34" charset="0"/>
              <a:buChar char="•"/>
              <a:defRPr/>
            </a:pPr>
            <a:r>
              <a:rPr lang="en-US" altLang="en-US" dirty="0">
                <a:ea typeface="ＭＳ Ｐゴシック" panose="020B0600070205080204" pitchFamily="34" charset="-128"/>
              </a:rPr>
              <a:t>The updates contain many substantial and procedural changes, including new definitions, mandated training for all Title IX officials, a formal grievance process, and multi-investigator models.</a:t>
            </a:r>
          </a:p>
          <a:p>
            <a:pPr marL="0" indent="0">
              <a:buNone/>
            </a:pPr>
            <a:endParaRPr lang="en-US" dirty="0"/>
          </a:p>
        </p:txBody>
      </p:sp>
      <p:sp>
        <p:nvSpPr>
          <p:cNvPr id="4" name="Footer Placeholder 3">
            <a:extLst>
              <a:ext uri="{FF2B5EF4-FFF2-40B4-BE49-F238E27FC236}">
                <a16:creationId xmlns:a16="http://schemas.microsoft.com/office/drawing/2014/main" id="{9C7DDE44-3D84-4213-BBA4-F10B38795E30}"/>
              </a:ext>
            </a:extLst>
          </p:cNvPr>
          <p:cNvSpPr>
            <a:spLocks noGrp="1"/>
          </p:cNvSpPr>
          <p:nvPr>
            <p:ph type="ftr" sz="quarter" idx="11"/>
          </p:nvPr>
        </p:nvSpPr>
        <p:spPr>
          <a:xfrm>
            <a:off x="2628900" y="6391838"/>
            <a:ext cx="8826500" cy="304801"/>
          </a:xfrm>
        </p:spPr>
        <p:txBody>
          <a:bodyPr/>
          <a:lstStyle/>
          <a:p>
            <a:r>
              <a:rPr lang="en-US" sz="1200"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74379D2E-E0E8-4928-92C7-B74388748B62}"/>
              </a:ext>
            </a:extLst>
          </p:cNvPr>
          <p:cNvSpPr>
            <a:spLocks noGrp="1"/>
          </p:cNvSpPr>
          <p:nvPr>
            <p:ph type="sldNum" sz="quarter" idx="12"/>
          </p:nvPr>
        </p:nvSpPr>
        <p:spPr/>
        <p:txBody>
          <a:bodyPr/>
          <a:lstStyle/>
          <a:p>
            <a:fld id="{905EBA53-4854-4764-819D-270E715D0F88}" type="slidenum">
              <a:rPr lang="en-US" smtClean="0"/>
              <a:t>3</a:t>
            </a:fld>
            <a:endParaRPr lang="en-US" dirty="0"/>
          </a:p>
        </p:txBody>
      </p:sp>
    </p:spTree>
    <p:extLst>
      <p:ext uri="{BB962C8B-B14F-4D97-AF65-F5344CB8AC3E}">
        <p14:creationId xmlns:p14="http://schemas.microsoft.com/office/powerpoint/2010/main" val="255169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F113D-9DA3-4495-86B2-8425C78FF1D9}"/>
              </a:ext>
            </a:extLst>
          </p:cNvPr>
          <p:cNvSpPr>
            <a:spLocks noGrp="1"/>
          </p:cNvSpPr>
          <p:nvPr>
            <p:ph type="title"/>
          </p:nvPr>
        </p:nvSpPr>
        <p:spPr/>
        <p:txBody>
          <a:bodyPr/>
          <a:lstStyle/>
          <a:p>
            <a:r>
              <a:rPr lang="en-US" dirty="0"/>
              <a:t>Informal Resolution Process </a:t>
            </a:r>
          </a:p>
        </p:txBody>
      </p:sp>
      <p:sp>
        <p:nvSpPr>
          <p:cNvPr id="3" name="Content Placeholder 2">
            <a:extLst>
              <a:ext uri="{FF2B5EF4-FFF2-40B4-BE49-F238E27FC236}">
                <a16:creationId xmlns:a16="http://schemas.microsoft.com/office/drawing/2014/main" id="{824BEC5F-2927-43CD-A5B6-9669D09E5FCC}"/>
              </a:ext>
            </a:extLst>
          </p:cNvPr>
          <p:cNvSpPr>
            <a:spLocks noGrp="1"/>
          </p:cNvSpPr>
          <p:nvPr>
            <p:ph idx="1"/>
          </p:nvPr>
        </p:nvSpPr>
        <p:spPr>
          <a:xfrm>
            <a:off x="469527" y="2536265"/>
            <a:ext cx="11252945" cy="3416300"/>
          </a:xfrm>
        </p:spPr>
        <p:txBody>
          <a:bodyPr>
            <a:normAutofit fontScale="92500" lnSpcReduction="10000"/>
          </a:bodyPr>
          <a:lstStyle/>
          <a:p>
            <a:pPr>
              <a:buFont typeface="Arial" panose="020B0604020202020204" pitchFamily="34" charset="0"/>
              <a:buChar char="•"/>
            </a:pPr>
            <a:r>
              <a:rPr lang="en-US" sz="2200" dirty="0"/>
              <a:t>No requirement that a school establish or offer an informal resolution process</a:t>
            </a:r>
          </a:p>
          <a:p>
            <a:r>
              <a:rPr lang="en-US" sz="2200" dirty="0"/>
              <a:t>Not an available option for claims involving sexual harassment by an employee against a student </a:t>
            </a:r>
          </a:p>
          <a:p>
            <a:pPr marL="0" indent="0">
              <a:buNone/>
            </a:pPr>
            <a:r>
              <a:rPr lang="en-US" sz="2200" dirty="0"/>
              <a:t> </a:t>
            </a:r>
          </a:p>
          <a:p>
            <a:pPr>
              <a:buFont typeface="Arial" panose="020B0604020202020204" pitchFamily="34" charset="0"/>
              <a:buChar char="•"/>
            </a:pPr>
            <a:r>
              <a:rPr lang="en-US" sz="2200" dirty="0"/>
              <a:t>It is available only if: </a:t>
            </a:r>
          </a:p>
          <a:p>
            <a:pPr marL="914400" lvl="1" indent="-457200">
              <a:buFont typeface="+mj-lt"/>
              <a:buAutoNum type="arabicPeriod"/>
            </a:pPr>
            <a:r>
              <a:rPr lang="en-US" sz="2200" dirty="0"/>
              <a:t>A formal complaint has been filed;</a:t>
            </a:r>
          </a:p>
          <a:p>
            <a:pPr marL="914400" lvl="1" indent="-457200">
              <a:buFont typeface="+mj-lt"/>
              <a:buAutoNum type="arabicPeriod"/>
            </a:pPr>
            <a:r>
              <a:rPr lang="en-US" sz="2200" dirty="0"/>
              <a:t>School determines that informal resolution is appropriate; </a:t>
            </a:r>
            <a:r>
              <a:rPr lang="en-US" sz="2200" u="sng" dirty="0"/>
              <a:t>AND</a:t>
            </a:r>
          </a:p>
          <a:p>
            <a:pPr marL="914400" lvl="1" indent="-457200">
              <a:buFont typeface="+mj-lt"/>
              <a:buAutoNum type="arabicPeriod"/>
            </a:pPr>
            <a:r>
              <a:rPr lang="en-US" sz="2200" dirty="0"/>
              <a:t>Both parties provide fully informed, voluntary, written consent for informal resolution </a:t>
            </a:r>
          </a:p>
          <a:p>
            <a:pPr marL="914400" lvl="1" indent="-457200">
              <a:buFont typeface="+mj-lt"/>
              <a:buAutoNum type="arabicPeriod"/>
            </a:pPr>
            <a:endParaRPr lang="en-US" sz="2200" dirty="0"/>
          </a:p>
          <a:p>
            <a:pPr marL="457200" lvl="1" indent="0">
              <a:buNone/>
            </a:pPr>
            <a:endParaRPr lang="en-US" sz="2200" dirty="0"/>
          </a:p>
          <a:p>
            <a:pPr lvl="1"/>
            <a:endParaRPr lang="en-US" dirty="0"/>
          </a:p>
          <a:p>
            <a:pPr lvl="1"/>
            <a:endParaRPr lang="en-US" dirty="0"/>
          </a:p>
        </p:txBody>
      </p:sp>
      <p:sp>
        <p:nvSpPr>
          <p:cNvPr id="4" name="Footer Placeholder 3">
            <a:extLst>
              <a:ext uri="{FF2B5EF4-FFF2-40B4-BE49-F238E27FC236}">
                <a16:creationId xmlns:a16="http://schemas.microsoft.com/office/drawing/2014/main" id="{766E9E9F-EC53-4B79-8271-C95C66017212}"/>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6A557FFA-44A3-407E-82B1-0787BF721CB9}"/>
              </a:ext>
            </a:extLst>
          </p:cNvPr>
          <p:cNvSpPr>
            <a:spLocks noGrp="1"/>
          </p:cNvSpPr>
          <p:nvPr>
            <p:ph type="sldNum" sz="quarter" idx="12"/>
          </p:nvPr>
        </p:nvSpPr>
        <p:spPr/>
        <p:txBody>
          <a:bodyPr/>
          <a:lstStyle/>
          <a:p>
            <a:fld id="{905EBA53-4854-4764-819D-270E715D0F88}" type="slidenum">
              <a:rPr lang="en-US" smtClean="0"/>
              <a:t>30</a:t>
            </a:fld>
            <a:endParaRPr lang="en-US" dirty="0"/>
          </a:p>
        </p:txBody>
      </p:sp>
    </p:spTree>
    <p:extLst>
      <p:ext uri="{BB962C8B-B14F-4D97-AF65-F5344CB8AC3E}">
        <p14:creationId xmlns:p14="http://schemas.microsoft.com/office/powerpoint/2010/main" val="6368266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0D47A-489E-4332-9E33-22619BD054A6}"/>
              </a:ext>
            </a:extLst>
          </p:cNvPr>
          <p:cNvSpPr>
            <a:spLocks noGrp="1"/>
          </p:cNvSpPr>
          <p:nvPr>
            <p:ph type="title"/>
          </p:nvPr>
        </p:nvSpPr>
        <p:spPr/>
        <p:txBody>
          <a:bodyPr/>
          <a:lstStyle/>
          <a:p>
            <a:r>
              <a:rPr lang="en-US" dirty="0"/>
              <a:t>Informal Resolution Process </a:t>
            </a:r>
          </a:p>
        </p:txBody>
      </p:sp>
      <p:sp>
        <p:nvSpPr>
          <p:cNvPr id="3" name="Content Placeholder 2">
            <a:extLst>
              <a:ext uri="{FF2B5EF4-FFF2-40B4-BE49-F238E27FC236}">
                <a16:creationId xmlns:a16="http://schemas.microsoft.com/office/drawing/2014/main" id="{AF2D5A03-ABB3-4245-926E-2646AC1DB503}"/>
              </a:ext>
            </a:extLst>
          </p:cNvPr>
          <p:cNvSpPr>
            <a:spLocks noGrp="1"/>
          </p:cNvSpPr>
          <p:nvPr>
            <p:ph idx="1"/>
          </p:nvPr>
        </p:nvSpPr>
        <p:spPr>
          <a:xfrm>
            <a:off x="439782" y="2567642"/>
            <a:ext cx="11312435" cy="4241800"/>
          </a:xfrm>
        </p:spPr>
        <p:txBody>
          <a:bodyPr>
            <a:noAutofit/>
          </a:bodyPr>
          <a:lstStyle/>
          <a:p>
            <a:pPr>
              <a:buFont typeface="Arial" panose="020B0604020202020204" pitchFamily="34" charset="0"/>
              <a:buChar char="•"/>
            </a:pPr>
            <a:r>
              <a:rPr lang="en-US" sz="2200" dirty="0"/>
              <a:t>A party can decide at any time before final determination to no longer proceed with the informal resolution process.</a:t>
            </a:r>
          </a:p>
          <a:p>
            <a:r>
              <a:rPr lang="en-US" sz="2200" dirty="0"/>
              <a:t>Process is managed by an informal resolution facilitator who must be trained, unbiased and impartial </a:t>
            </a:r>
          </a:p>
          <a:p>
            <a:pPr>
              <a:buFont typeface="Arial" panose="020B0604020202020204" pitchFamily="34" charset="0"/>
              <a:buChar char="•"/>
            </a:pPr>
            <a:r>
              <a:rPr lang="en-US" sz="2200" dirty="0"/>
              <a:t>An informal resolution may include arbitration, mediation, or restorative justice – these options are left intentionally broad and flexible </a:t>
            </a:r>
          </a:p>
        </p:txBody>
      </p:sp>
      <p:sp>
        <p:nvSpPr>
          <p:cNvPr id="4" name="Footer Placeholder 3">
            <a:extLst>
              <a:ext uri="{FF2B5EF4-FFF2-40B4-BE49-F238E27FC236}">
                <a16:creationId xmlns:a16="http://schemas.microsoft.com/office/drawing/2014/main" id="{5DB256B2-3AA3-4638-9781-3F8970A5C5F3}"/>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FED7BF97-9413-4A68-B63A-3B58BE87AF45}"/>
              </a:ext>
            </a:extLst>
          </p:cNvPr>
          <p:cNvSpPr>
            <a:spLocks noGrp="1"/>
          </p:cNvSpPr>
          <p:nvPr>
            <p:ph type="sldNum" sz="quarter" idx="12"/>
          </p:nvPr>
        </p:nvSpPr>
        <p:spPr/>
        <p:txBody>
          <a:bodyPr/>
          <a:lstStyle/>
          <a:p>
            <a:fld id="{905EBA53-4854-4764-819D-270E715D0F88}" type="slidenum">
              <a:rPr lang="en-US" smtClean="0"/>
              <a:t>31</a:t>
            </a:fld>
            <a:endParaRPr lang="en-US" dirty="0"/>
          </a:p>
        </p:txBody>
      </p:sp>
    </p:spTree>
    <p:extLst>
      <p:ext uri="{BB962C8B-B14F-4D97-AF65-F5344CB8AC3E}">
        <p14:creationId xmlns:p14="http://schemas.microsoft.com/office/powerpoint/2010/main" val="1681038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840C6-F8F6-4FBA-AA0A-E4724BC1DC62}"/>
              </a:ext>
            </a:extLst>
          </p:cNvPr>
          <p:cNvSpPr>
            <a:spLocks noGrp="1"/>
          </p:cNvSpPr>
          <p:nvPr>
            <p:ph type="title"/>
          </p:nvPr>
        </p:nvSpPr>
        <p:spPr/>
        <p:txBody>
          <a:bodyPr/>
          <a:lstStyle/>
          <a:p>
            <a:r>
              <a:rPr lang="en-US" dirty="0"/>
              <a:t>The Investigation </a:t>
            </a:r>
          </a:p>
        </p:txBody>
      </p:sp>
      <p:sp>
        <p:nvSpPr>
          <p:cNvPr id="3" name="Content Placeholder 2">
            <a:extLst>
              <a:ext uri="{FF2B5EF4-FFF2-40B4-BE49-F238E27FC236}">
                <a16:creationId xmlns:a16="http://schemas.microsoft.com/office/drawing/2014/main" id="{81059ED1-4213-4E69-9880-BF66F80DF0B2}"/>
              </a:ext>
            </a:extLst>
          </p:cNvPr>
          <p:cNvSpPr>
            <a:spLocks noGrp="1"/>
          </p:cNvSpPr>
          <p:nvPr>
            <p:ph idx="1"/>
          </p:nvPr>
        </p:nvSpPr>
        <p:spPr>
          <a:xfrm>
            <a:off x="469527" y="2468032"/>
            <a:ext cx="11252945" cy="3643656"/>
          </a:xfrm>
        </p:spPr>
        <p:txBody>
          <a:bodyPr>
            <a:normAutofit/>
          </a:bodyPr>
          <a:lstStyle/>
          <a:p>
            <a:pPr>
              <a:buFont typeface="Arial" panose="020B0604020202020204" pitchFamily="34" charset="0"/>
              <a:buChar char="•"/>
            </a:pPr>
            <a:r>
              <a:rPr lang="en-US" sz="2200" dirty="0"/>
              <a:t>Schools must now determine which standard of proof they will require for claims of sexual harassment: </a:t>
            </a:r>
          </a:p>
          <a:p>
            <a:pPr lvl="1">
              <a:buFont typeface="Arial" panose="020B0604020202020204" pitchFamily="34" charset="0"/>
              <a:buChar char="•"/>
            </a:pPr>
            <a:r>
              <a:rPr lang="en-US" sz="2200" dirty="0"/>
              <a:t>Preponderance of the evidence: “More likely than not” to have occurred. </a:t>
            </a:r>
          </a:p>
          <a:p>
            <a:pPr lvl="1">
              <a:buFont typeface="Arial" panose="020B0604020202020204" pitchFamily="34" charset="0"/>
              <a:buChar char="•"/>
            </a:pPr>
            <a:r>
              <a:rPr lang="en-US" sz="2200" dirty="0"/>
              <a:t>Clear and convincing evidence: Higher than preponderance of the evidence, but less than beyond a reasonable doubt. This standard requires that the event alleged is “highly probable.” </a:t>
            </a:r>
          </a:p>
          <a:p>
            <a:pPr>
              <a:buFont typeface="Arial" panose="020B0604020202020204" pitchFamily="34" charset="0"/>
              <a:buChar char="•"/>
            </a:pPr>
            <a:r>
              <a:rPr lang="en-US" sz="2200" b="1" i="1" dirty="0"/>
              <a:t>PSBA Policy Services is advising use of the preponderance of evidence standard.  If your school wishes to consider the clear and convincing evidence standard, please consult with your Solicitor.</a:t>
            </a:r>
          </a:p>
        </p:txBody>
      </p:sp>
      <p:sp>
        <p:nvSpPr>
          <p:cNvPr id="4" name="Footer Placeholder 3">
            <a:extLst>
              <a:ext uri="{FF2B5EF4-FFF2-40B4-BE49-F238E27FC236}">
                <a16:creationId xmlns:a16="http://schemas.microsoft.com/office/drawing/2014/main" id="{2AD09B45-C70F-4556-9373-3C6BA34A67FD}"/>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3867D3E0-F6B2-47C2-9052-45587B7815A1}"/>
              </a:ext>
            </a:extLst>
          </p:cNvPr>
          <p:cNvSpPr>
            <a:spLocks noGrp="1"/>
          </p:cNvSpPr>
          <p:nvPr>
            <p:ph type="sldNum" sz="quarter" idx="12"/>
          </p:nvPr>
        </p:nvSpPr>
        <p:spPr/>
        <p:txBody>
          <a:bodyPr/>
          <a:lstStyle/>
          <a:p>
            <a:fld id="{905EBA53-4854-4764-819D-270E715D0F88}" type="slidenum">
              <a:rPr lang="en-US" smtClean="0"/>
              <a:t>32</a:t>
            </a:fld>
            <a:endParaRPr lang="en-US" dirty="0"/>
          </a:p>
        </p:txBody>
      </p:sp>
    </p:spTree>
    <p:extLst>
      <p:ext uri="{BB962C8B-B14F-4D97-AF65-F5344CB8AC3E}">
        <p14:creationId xmlns:p14="http://schemas.microsoft.com/office/powerpoint/2010/main" val="2708339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C435-2517-4BCD-962E-FAFCB1B57302}"/>
              </a:ext>
            </a:extLst>
          </p:cNvPr>
          <p:cNvSpPr>
            <a:spLocks noGrp="1"/>
          </p:cNvSpPr>
          <p:nvPr>
            <p:ph type="title"/>
          </p:nvPr>
        </p:nvSpPr>
        <p:spPr>
          <a:xfrm>
            <a:off x="567560" y="692459"/>
            <a:ext cx="9150530" cy="1020932"/>
          </a:xfrm>
        </p:spPr>
        <p:txBody>
          <a:bodyPr anchor="b">
            <a:normAutofit/>
          </a:bodyPr>
          <a:lstStyle/>
          <a:p>
            <a:r>
              <a:rPr lang="en-US" dirty="0"/>
              <a:t>The Key Players – Title IX Coordinator </a:t>
            </a:r>
          </a:p>
        </p:txBody>
      </p:sp>
      <p:sp>
        <p:nvSpPr>
          <p:cNvPr id="3" name="Content Placeholder 2">
            <a:extLst>
              <a:ext uri="{FF2B5EF4-FFF2-40B4-BE49-F238E27FC236}">
                <a16:creationId xmlns:a16="http://schemas.microsoft.com/office/drawing/2014/main" id="{4F9775EA-6959-42F3-9CCF-6A36559412DD}"/>
              </a:ext>
            </a:extLst>
          </p:cNvPr>
          <p:cNvSpPr>
            <a:spLocks noGrp="1"/>
          </p:cNvSpPr>
          <p:nvPr>
            <p:ph idx="1"/>
          </p:nvPr>
        </p:nvSpPr>
        <p:spPr>
          <a:xfrm>
            <a:off x="488732" y="2806262"/>
            <a:ext cx="11209282" cy="3105807"/>
          </a:xfrm>
        </p:spPr>
        <p:txBody>
          <a:bodyPr anchor="ctr">
            <a:noAutofit/>
          </a:bodyPr>
          <a:lstStyle/>
          <a:p>
            <a:pPr>
              <a:buFont typeface="Arial" panose="020B0604020202020204" pitchFamily="34" charset="0"/>
              <a:buChar char="•"/>
            </a:pPr>
            <a:r>
              <a:rPr lang="en-US" sz="2200" dirty="0">
                <a:solidFill>
                  <a:schemeClr val="tx1"/>
                </a:solidFill>
              </a:rPr>
              <a:t>Title IX Coordinator is designated to ensure compliance with regulations and receive complaints </a:t>
            </a:r>
          </a:p>
          <a:p>
            <a:pPr lvl="1">
              <a:buFont typeface="Arial" panose="020B0604020202020204" pitchFamily="34" charset="0"/>
              <a:buChar char="•"/>
            </a:pPr>
            <a:r>
              <a:rPr lang="en-US" sz="2200" dirty="0">
                <a:solidFill>
                  <a:schemeClr val="tx1"/>
                </a:solidFill>
              </a:rPr>
              <a:t>Monitor schools’ compliance with Title IX </a:t>
            </a:r>
          </a:p>
          <a:p>
            <a:pPr lvl="1">
              <a:buFont typeface="Arial" panose="020B0604020202020204" pitchFamily="34" charset="0"/>
              <a:buChar char="•"/>
            </a:pPr>
            <a:r>
              <a:rPr lang="en-US" sz="2200" dirty="0">
                <a:solidFill>
                  <a:schemeClr val="tx1"/>
                </a:solidFill>
              </a:rPr>
              <a:t>Ensure training is provided </a:t>
            </a:r>
          </a:p>
          <a:p>
            <a:pPr lvl="1">
              <a:buFont typeface="Arial" panose="020B0604020202020204" pitchFamily="34" charset="0"/>
              <a:buChar char="•"/>
            </a:pPr>
            <a:r>
              <a:rPr lang="en-US" sz="2200" dirty="0">
                <a:solidFill>
                  <a:schemeClr val="tx1"/>
                </a:solidFill>
              </a:rPr>
              <a:t>Coordinate investigations and resolution of reports </a:t>
            </a:r>
          </a:p>
          <a:p>
            <a:pPr lvl="1">
              <a:buFont typeface="Arial" panose="020B0604020202020204" pitchFamily="34" charset="0"/>
              <a:buChar char="•"/>
            </a:pPr>
            <a:r>
              <a:rPr lang="en-US" sz="2200" dirty="0">
                <a:solidFill>
                  <a:schemeClr val="tx1"/>
                </a:solidFill>
              </a:rPr>
              <a:t>Ensure appropriate actions to eliminate sexual harassment to prevent recurrence </a:t>
            </a:r>
          </a:p>
          <a:p>
            <a:pPr lvl="1">
              <a:buFont typeface="Arial" panose="020B0604020202020204" pitchFamily="34" charset="0"/>
              <a:buChar char="•"/>
            </a:pPr>
            <a:r>
              <a:rPr lang="en-US" sz="2200" dirty="0">
                <a:solidFill>
                  <a:schemeClr val="tx1"/>
                </a:solidFill>
              </a:rPr>
              <a:t>Review efforts to ensure the educational setting is free from sexual harassment </a:t>
            </a:r>
          </a:p>
        </p:txBody>
      </p:sp>
      <p:sp>
        <p:nvSpPr>
          <p:cNvPr id="4" name="Footer Placeholder 3">
            <a:extLst>
              <a:ext uri="{FF2B5EF4-FFF2-40B4-BE49-F238E27FC236}">
                <a16:creationId xmlns:a16="http://schemas.microsoft.com/office/drawing/2014/main" id="{0B1E75E2-80D3-4FE9-8C79-C75A5705AB05}"/>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D814678A-D7D6-48D9-A528-494733246C9E}"/>
              </a:ext>
            </a:extLst>
          </p:cNvPr>
          <p:cNvSpPr>
            <a:spLocks noGrp="1"/>
          </p:cNvSpPr>
          <p:nvPr>
            <p:ph type="sldNum" sz="quarter" idx="12"/>
          </p:nvPr>
        </p:nvSpPr>
        <p:spPr/>
        <p:txBody>
          <a:bodyPr/>
          <a:lstStyle/>
          <a:p>
            <a:fld id="{905EBA53-4854-4764-819D-270E715D0F88}" type="slidenum">
              <a:rPr lang="en-US" smtClean="0"/>
              <a:t>33</a:t>
            </a:fld>
            <a:endParaRPr lang="en-US" dirty="0"/>
          </a:p>
        </p:txBody>
      </p:sp>
    </p:spTree>
    <p:extLst>
      <p:ext uri="{BB962C8B-B14F-4D97-AF65-F5344CB8AC3E}">
        <p14:creationId xmlns:p14="http://schemas.microsoft.com/office/powerpoint/2010/main" val="2821827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C325D-A843-4397-8FAC-D908B25C1FC9}"/>
              </a:ext>
            </a:extLst>
          </p:cNvPr>
          <p:cNvSpPr>
            <a:spLocks noGrp="1"/>
          </p:cNvSpPr>
          <p:nvPr>
            <p:ph type="title"/>
          </p:nvPr>
        </p:nvSpPr>
        <p:spPr/>
        <p:txBody>
          <a:bodyPr/>
          <a:lstStyle/>
          <a:p>
            <a:r>
              <a:rPr lang="en-US" dirty="0"/>
              <a:t>Title IX Coordinator Continued </a:t>
            </a:r>
          </a:p>
        </p:txBody>
      </p:sp>
      <p:sp>
        <p:nvSpPr>
          <p:cNvPr id="3" name="Content Placeholder 2">
            <a:extLst>
              <a:ext uri="{FF2B5EF4-FFF2-40B4-BE49-F238E27FC236}">
                <a16:creationId xmlns:a16="http://schemas.microsoft.com/office/drawing/2014/main" id="{0D6E2514-FF6F-442F-A9DD-C380DB8C755D}"/>
              </a:ext>
            </a:extLst>
          </p:cNvPr>
          <p:cNvSpPr>
            <a:spLocks noGrp="1"/>
          </p:cNvSpPr>
          <p:nvPr>
            <p:ph idx="1"/>
          </p:nvPr>
        </p:nvSpPr>
        <p:spPr>
          <a:xfrm>
            <a:off x="469527" y="2569882"/>
            <a:ext cx="11252945" cy="3416300"/>
          </a:xfrm>
        </p:spPr>
        <p:txBody>
          <a:bodyPr>
            <a:normAutofit/>
          </a:bodyPr>
          <a:lstStyle/>
          <a:p>
            <a:pPr>
              <a:buFont typeface="Arial" panose="020B0604020202020204" pitchFamily="34" charset="0"/>
              <a:buChar char="•"/>
            </a:pPr>
            <a:r>
              <a:rPr lang="en-US" sz="2200" dirty="0"/>
              <a:t>Contacts each complainant to discuss supportive measures </a:t>
            </a:r>
          </a:p>
          <a:p>
            <a:pPr>
              <a:buFont typeface="Arial" panose="020B0604020202020204" pitchFamily="34" charset="0"/>
              <a:buChar char="•"/>
            </a:pPr>
            <a:r>
              <a:rPr lang="en-US" sz="2200" dirty="0"/>
              <a:t>Considers the complainant’s wishes regarding such measures </a:t>
            </a:r>
          </a:p>
          <a:p>
            <a:pPr>
              <a:buFont typeface="Arial" panose="020B0604020202020204" pitchFamily="34" charset="0"/>
              <a:buChar char="•"/>
            </a:pPr>
            <a:r>
              <a:rPr lang="en-US" sz="2200" dirty="0"/>
              <a:t>Explains formal complaint process to complainant </a:t>
            </a:r>
          </a:p>
          <a:p>
            <a:pPr>
              <a:buFont typeface="Arial" panose="020B0604020202020204" pitchFamily="34" charset="0"/>
              <a:buChar char="•"/>
            </a:pPr>
            <a:r>
              <a:rPr lang="en-US" sz="2200" dirty="0"/>
              <a:t>Treats complainants and respondents equitably </a:t>
            </a:r>
          </a:p>
          <a:p>
            <a:pPr>
              <a:buFont typeface="Arial" panose="020B0604020202020204" pitchFamily="34" charset="0"/>
              <a:buChar char="•"/>
            </a:pPr>
            <a:r>
              <a:rPr lang="en-US" sz="2200" dirty="0"/>
              <a:t>Implement remedies where there is a founded case of sexual harassment </a:t>
            </a:r>
          </a:p>
          <a:p>
            <a:pPr>
              <a:buFont typeface="Arial" panose="020B0604020202020204" pitchFamily="34" charset="0"/>
              <a:buChar char="•"/>
            </a:pPr>
            <a:r>
              <a:rPr lang="en-US" sz="2200" dirty="0"/>
              <a:t>May impose disciplinary sanctions </a:t>
            </a:r>
          </a:p>
        </p:txBody>
      </p:sp>
      <p:sp>
        <p:nvSpPr>
          <p:cNvPr id="4" name="Footer Placeholder 3">
            <a:extLst>
              <a:ext uri="{FF2B5EF4-FFF2-40B4-BE49-F238E27FC236}">
                <a16:creationId xmlns:a16="http://schemas.microsoft.com/office/drawing/2014/main" id="{22422856-624B-4FEA-8616-6C6C3FC8E643}"/>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16AF50AC-F571-4560-8AC6-6B03417E2946}"/>
              </a:ext>
            </a:extLst>
          </p:cNvPr>
          <p:cNvSpPr>
            <a:spLocks noGrp="1"/>
          </p:cNvSpPr>
          <p:nvPr>
            <p:ph type="sldNum" sz="quarter" idx="12"/>
          </p:nvPr>
        </p:nvSpPr>
        <p:spPr/>
        <p:txBody>
          <a:bodyPr/>
          <a:lstStyle/>
          <a:p>
            <a:fld id="{905EBA53-4854-4764-819D-270E715D0F88}" type="slidenum">
              <a:rPr lang="en-US" smtClean="0"/>
              <a:t>34</a:t>
            </a:fld>
            <a:endParaRPr lang="en-US" dirty="0"/>
          </a:p>
        </p:txBody>
      </p:sp>
    </p:spTree>
    <p:extLst>
      <p:ext uri="{BB962C8B-B14F-4D97-AF65-F5344CB8AC3E}">
        <p14:creationId xmlns:p14="http://schemas.microsoft.com/office/powerpoint/2010/main" val="23463440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4EE44-E19B-48D0-9CEC-3DD05ADDB5B6}"/>
              </a:ext>
            </a:extLst>
          </p:cNvPr>
          <p:cNvSpPr>
            <a:spLocks noGrp="1"/>
          </p:cNvSpPr>
          <p:nvPr>
            <p:ph type="title"/>
          </p:nvPr>
        </p:nvSpPr>
        <p:spPr/>
        <p:txBody>
          <a:bodyPr/>
          <a:lstStyle/>
          <a:p>
            <a:r>
              <a:rPr lang="en-US" dirty="0"/>
              <a:t>Title IX Coordinator Continued </a:t>
            </a:r>
          </a:p>
        </p:txBody>
      </p:sp>
      <p:sp>
        <p:nvSpPr>
          <p:cNvPr id="3" name="Content Placeholder 2">
            <a:extLst>
              <a:ext uri="{FF2B5EF4-FFF2-40B4-BE49-F238E27FC236}">
                <a16:creationId xmlns:a16="http://schemas.microsoft.com/office/drawing/2014/main" id="{15D3C1E6-CC0C-4A4A-8DA1-577D6DB19D0C}"/>
              </a:ext>
            </a:extLst>
          </p:cNvPr>
          <p:cNvSpPr>
            <a:spLocks noGrp="1"/>
          </p:cNvSpPr>
          <p:nvPr>
            <p:ph idx="1"/>
          </p:nvPr>
        </p:nvSpPr>
        <p:spPr>
          <a:xfrm>
            <a:off x="469527" y="2610223"/>
            <a:ext cx="11252945" cy="3416300"/>
          </a:xfrm>
        </p:spPr>
        <p:txBody>
          <a:bodyPr>
            <a:normAutofit/>
          </a:bodyPr>
          <a:lstStyle/>
          <a:p>
            <a:pPr>
              <a:buFont typeface="Arial" panose="020B0604020202020204" pitchFamily="34" charset="0"/>
              <a:buChar char="•"/>
            </a:pPr>
            <a:r>
              <a:rPr lang="en-US" sz="2200" dirty="0"/>
              <a:t>The Title IX Coordinator may (and should) have a trained designee/designees who have the skill and ability to execute the duties of the Title IX Coordinator in the event that the Title IX Coordinator is unable to do so </a:t>
            </a:r>
          </a:p>
          <a:p>
            <a:pPr>
              <a:buFont typeface="Arial" panose="020B0604020202020204" pitchFamily="34" charset="0"/>
              <a:buChar char="•"/>
            </a:pPr>
            <a:r>
              <a:rPr lang="en-US" sz="2200" dirty="0"/>
              <a:t>Title IX Coordinators should not have other job duties that may create a conflict of interest </a:t>
            </a:r>
          </a:p>
          <a:p>
            <a:pPr lvl="1">
              <a:buFont typeface="Arial" panose="020B0604020202020204" pitchFamily="34" charset="0"/>
              <a:buChar char="•"/>
            </a:pPr>
            <a:r>
              <a:rPr lang="en-US" sz="2200" dirty="0">
                <a:solidFill>
                  <a:schemeClr val="tx2"/>
                </a:solidFill>
              </a:rPr>
              <a:t>Example</a:t>
            </a:r>
            <a:r>
              <a:rPr lang="en-US" sz="2200" dirty="0"/>
              <a:t>: Coach, Solicitor</a:t>
            </a:r>
          </a:p>
        </p:txBody>
      </p:sp>
      <p:sp>
        <p:nvSpPr>
          <p:cNvPr id="4" name="Footer Placeholder 3">
            <a:extLst>
              <a:ext uri="{FF2B5EF4-FFF2-40B4-BE49-F238E27FC236}">
                <a16:creationId xmlns:a16="http://schemas.microsoft.com/office/drawing/2014/main" id="{6B5D8902-2C39-4DFB-AB57-A3D989C5534B}"/>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36E061F1-49FE-49A4-9698-6854A9E33EEC}"/>
              </a:ext>
            </a:extLst>
          </p:cNvPr>
          <p:cNvSpPr>
            <a:spLocks noGrp="1"/>
          </p:cNvSpPr>
          <p:nvPr>
            <p:ph type="sldNum" sz="quarter" idx="12"/>
          </p:nvPr>
        </p:nvSpPr>
        <p:spPr/>
        <p:txBody>
          <a:bodyPr/>
          <a:lstStyle/>
          <a:p>
            <a:fld id="{905EBA53-4854-4764-819D-270E715D0F88}" type="slidenum">
              <a:rPr lang="en-US" smtClean="0"/>
              <a:t>35</a:t>
            </a:fld>
            <a:endParaRPr lang="en-US" dirty="0"/>
          </a:p>
        </p:txBody>
      </p:sp>
    </p:spTree>
    <p:extLst>
      <p:ext uri="{BB962C8B-B14F-4D97-AF65-F5344CB8AC3E}">
        <p14:creationId xmlns:p14="http://schemas.microsoft.com/office/powerpoint/2010/main" val="14252046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56DE1-45D6-4B16-8A6E-CA5B1C7CECDE}"/>
              </a:ext>
            </a:extLst>
          </p:cNvPr>
          <p:cNvSpPr>
            <a:spLocks noGrp="1"/>
          </p:cNvSpPr>
          <p:nvPr>
            <p:ph type="title"/>
          </p:nvPr>
        </p:nvSpPr>
        <p:spPr/>
        <p:txBody>
          <a:bodyPr/>
          <a:lstStyle/>
          <a:p>
            <a:r>
              <a:rPr lang="en-US" dirty="0"/>
              <a:t>Investigator </a:t>
            </a:r>
          </a:p>
        </p:txBody>
      </p:sp>
      <p:sp>
        <p:nvSpPr>
          <p:cNvPr id="3" name="Content Placeholder 2">
            <a:extLst>
              <a:ext uri="{FF2B5EF4-FFF2-40B4-BE49-F238E27FC236}">
                <a16:creationId xmlns:a16="http://schemas.microsoft.com/office/drawing/2014/main" id="{585959A6-37C0-49DE-B294-CB2341A61DBE}"/>
              </a:ext>
            </a:extLst>
          </p:cNvPr>
          <p:cNvSpPr>
            <a:spLocks noGrp="1"/>
          </p:cNvSpPr>
          <p:nvPr>
            <p:ph idx="1"/>
          </p:nvPr>
        </p:nvSpPr>
        <p:spPr/>
        <p:txBody>
          <a:bodyPr>
            <a:normAutofit/>
          </a:bodyPr>
          <a:lstStyle/>
          <a:p>
            <a:pPr>
              <a:buFont typeface="Arial" panose="020B0604020202020204" pitchFamily="34" charset="0"/>
              <a:buChar char="•"/>
            </a:pPr>
            <a:r>
              <a:rPr lang="en-US" sz="2200" dirty="0"/>
              <a:t>Investigator is assigned by the Title IX Coordinator</a:t>
            </a:r>
          </a:p>
          <a:p>
            <a:pPr lvl="1">
              <a:buFont typeface="Arial" panose="020B0604020202020204" pitchFamily="34" charset="0"/>
              <a:buChar char="•"/>
            </a:pPr>
            <a:r>
              <a:rPr lang="en-US" sz="2200" dirty="0"/>
              <a:t>Impartial, unbiased and free from conflicts </a:t>
            </a:r>
          </a:p>
          <a:p>
            <a:pPr lvl="1">
              <a:buFont typeface="Arial" panose="020B0604020202020204" pitchFamily="34" charset="0"/>
              <a:buChar char="•"/>
            </a:pPr>
            <a:r>
              <a:rPr lang="en-US" sz="2200" dirty="0"/>
              <a:t>Oversees prompt gathering of facts based on the filing of the formal complaint </a:t>
            </a:r>
          </a:p>
          <a:p>
            <a:pPr lvl="1">
              <a:buFont typeface="Arial" panose="020B0604020202020204" pitchFamily="34" charset="0"/>
              <a:buChar char="•"/>
            </a:pPr>
            <a:r>
              <a:rPr lang="en-US" sz="2200" dirty="0"/>
              <a:t>Communicates with all participants throughout the investigation </a:t>
            </a:r>
          </a:p>
          <a:p>
            <a:pPr lvl="1">
              <a:buFont typeface="Arial" panose="020B0604020202020204" pitchFamily="34" charset="0"/>
              <a:buChar char="•"/>
            </a:pPr>
            <a:r>
              <a:rPr lang="en-US" sz="2200" dirty="0"/>
              <a:t>Provides notice of any delays in processing the investigation </a:t>
            </a:r>
          </a:p>
          <a:p>
            <a:pPr lvl="1">
              <a:buFont typeface="Arial" panose="020B0604020202020204" pitchFamily="34" charset="0"/>
              <a:buChar char="•"/>
            </a:pPr>
            <a:r>
              <a:rPr lang="en-US" sz="2200" dirty="0"/>
              <a:t>Understands “relevance” and “standard of proof” in order to create a report that summarizes relevant evidence  </a:t>
            </a:r>
          </a:p>
          <a:p>
            <a:endParaRPr lang="en-US" dirty="0"/>
          </a:p>
        </p:txBody>
      </p:sp>
      <p:sp>
        <p:nvSpPr>
          <p:cNvPr id="4" name="Footer Placeholder 3">
            <a:extLst>
              <a:ext uri="{FF2B5EF4-FFF2-40B4-BE49-F238E27FC236}">
                <a16:creationId xmlns:a16="http://schemas.microsoft.com/office/drawing/2014/main" id="{345E6E43-F00C-47A4-9825-D5F0D477BC35}"/>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015AE727-1CE1-48DD-B78A-A146CDA211B3}"/>
              </a:ext>
            </a:extLst>
          </p:cNvPr>
          <p:cNvSpPr>
            <a:spLocks noGrp="1"/>
          </p:cNvSpPr>
          <p:nvPr>
            <p:ph type="sldNum" sz="quarter" idx="12"/>
          </p:nvPr>
        </p:nvSpPr>
        <p:spPr/>
        <p:txBody>
          <a:bodyPr/>
          <a:lstStyle/>
          <a:p>
            <a:fld id="{905EBA53-4854-4764-819D-270E715D0F88}" type="slidenum">
              <a:rPr lang="en-US" smtClean="0"/>
              <a:t>36</a:t>
            </a:fld>
            <a:endParaRPr lang="en-US" dirty="0"/>
          </a:p>
        </p:txBody>
      </p:sp>
    </p:spTree>
    <p:extLst>
      <p:ext uri="{BB962C8B-B14F-4D97-AF65-F5344CB8AC3E}">
        <p14:creationId xmlns:p14="http://schemas.microsoft.com/office/powerpoint/2010/main" val="8591828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A35B-2905-4A09-B902-2F9B38CC2FFE}"/>
              </a:ext>
            </a:extLst>
          </p:cNvPr>
          <p:cNvSpPr>
            <a:spLocks noGrp="1"/>
          </p:cNvSpPr>
          <p:nvPr>
            <p:ph type="title"/>
          </p:nvPr>
        </p:nvSpPr>
        <p:spPr/>
        <p:txBody>
          <a:bodyPr/>
          <a:lstStyle/>
          <a:p>
            <a:r>
              <a:rPr lang="en-US" dirty="0"/>
              <a:t>Decision Maker </a:t>
            </a:r>
          </a:p>
        </p:txBody>
      </p:sp>
      <p:sp>
        <p:nvSpPr>
          <p:cNvPr id="3" name="Content Placeholder 2">
            <a:extLst>
              <a:ext uri="{FF2B5EF4-FFF2-40B4-BE49-F238E27FC236}">
                <a16:creationId xmlns:a16="http://schemas.microsoft.com/office/drawing/2014/main" id="{ACF41379-D462-4465-9AAE-265B1E7E96CC}"/>
              </a:ext>
            </a:extLst>
          </p:cNvPr>
          <p:cNvSpPr>
            <a:spLocks noGrp="1"/>
          </p:cNvSpPr>
          <p:nvPr>
            <p:ph idx="1"/>
          </p:nvPr>
        </p:nvSpPr>
        <p:spPr>
          <a:xfrm>
            <a:off x="469527" y="2468032"/>
            <a:ext cx="11252945" cy="3416300"/>
          </a:xfrm>
        </p:spPr>
        <p:txBody>
          <a:bodyPr>
            <a:normAutofit/>
          </a:bodyPr>
          <a:lstStyle/>
          <a:p>
            <a:pPr>
              <a:buFont typeface="Arial" panose="020B0604020202020204" pitchFamily="34" charset="0"/>
              <a:buChar char="•"/>
            </a:pPr>
            <a:r>
              <a:rPr lang="en-US" sz="2200" dirty="0"/>
              <a:t>Must understand (via training) how to accurately evaluate the relevant evidence </a:t>
            </a:r>
          </a:p>
          <a:p>
            <a:pPr>
              <a:buFont typeface="Arial" panose="020B0604020202020204" pitchFamily="34" charset="0"/>
              <a:buChar char="•"/>
            </a:pPr>
            <a:r>
              <a:rPr lang="en-US" sz="2200" dirty="0"/>
              <a:t>Must use independent judgment </a:t>
            </a:r>
          </a:p>
          <a:p>
            <a:pPr>
              <a:buFont typeface="Arial" panose="020B0604020202020204" pitchFamily="34" charset="0"/>
              <a:buChar char="•"/>
            </a:pPr>
            <a:r>
              <a:rPr lang="en-US" sz="2200" dirty="0"/>
              <a:t>Must be free from conflicts of interest, or bias for or against complainants or respondents and receive special training on impartiality </a:t>
            </a:r>
          </a:p>
        </p:txBody>
      </p:sp>
      <p:sp>
        <p:nvSpPr>
          <p:cNvPr id="4" name="Footer Placeholder 3">
            <a:extLst>
              <a:ext uri="{FF2B5EF4-FFF2-40B4-BE49-F238E27FC236}">
                <a16:creationId xmlns:a16="http://schemas.microsoft.com/office/drawing/2014/main" id="{84B9BCDA-EF45-44A5-9476-67B3D90BE7F7}"/>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99215162-A7D2-45E3-A067-0CF9E09373A9}"/>
              </a:ext>
            </a:extLst>
          </p:cNvPr>
          <p:cNvSpPr>
            <a:spLocks noGrp="1"/>
          </p:cNvSpPr>
          <p:nvPr>
            <p:ph type="sldNum" sz="quarter" idx="12"/>
          </p:nvPr>
        </p:nvSpPr>
        <p:spPr/>
        <p:txBody>
          <a:bodyPr/>
          <a:lstStyle/>
          <a:p>
            <a:fld id="{905EBA53-4854-4764-819D-270E715D0F88}" type="slidenum">
              <a:rPr lang="en-US" smtClean="0"/>
              <a:t>37</a:t>
            </a:fld>
            <a:endParaRPr lang="en-US" dirty="0"/>
          </a:p>
        </p:txBody>
      </p:sp>
    </p:spTree>
    <p:extLst>
      <p:ext uri="{BB962C8B-B14F-4D97-AF65-F5344CB8AC3E}">
        <p14:creationId xmlns:p14="http://schemas.microsoft.com/office/powerpoint/2010/main" val="6222774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A35B-2905-4A09-B902-2F9B38CC2FFE}"/>
              </a:ext>
            </a:extLst>
          </p:cNvPr>
          <p:cNvSpPr>
            <a:spLocks noGrp="1"/>
          </p:cNvSpPr>
          <p:nvPr>
            <p:ph type="title"/>
          </p:nvPr>
        </p:nvSpPr>
        <p:spPr/>
        <p:txBody>
          <a:bodyPr/>
          <a:lstStyle/>
          <a:p>
            <a:r>
              <a:rPr lang="en-US" dirty="0"/>
              <a:t>Initiating the Investigation </a:t>
            </a:r>
          </a:p>
        </p:txBody>
      </p:sp>
      <p:sp>
        <p:nvSpPr>
          <p:cNvPr id="3" name="Content Placeholder 2">
            <a:extLst>
              <a:ext uri="{FF2B5EF4-FFF2-40B4-BE49-F238E27FC236}">
                <a16:creationId xmlns:a16="http://schemas.microsoft.com/office/drawing/2014/main" id="{ACF41379-D462-4465-9AAE-265B1E7E96CC}"/>
              </a:ext>
            </a:extLst>
          </p:cNvPr>
          <p:cNvSpPr>
            <a:spLocks noGrp="1"/>
          </p:cNvSpPr>
          <p:nvPr>
            <p:ph idx="1"/>
          </p:nvPr>
        </p:nvSpPr>
        <p:spPr>
          <a:xfrm>
            <a:off x="469527" y="2552700"/>
            <a:ext cx="11252945" cy="3759200"/>
          </a:xfrm>
        </p:spPr>
        <p:txBody>
          <a:bodyPr>
            <a:normAutofit/>
          </a:bodyPr>
          <a:lstStyle/>
          <a:p>
            <a:pPr>
              <a:buFont typeface="Arial" panose="020B0604020202020204" pitchFamily="34" charset="0"/>
              <a:buChar char="•"/>
            </a:pPr>
            <a:r>
              <a:rPr lang="en-US" sz="2200" dirty="0">
                <a:solidFill>
                  <a:schemeClr val="tx1"/>
                </a:solidFill>
              </a:rPr>
              <a:t>When a school begins an investigation, it must provide both the complainant and respondent with notice of:</a:t>
            </a:r>
          </a:p>
          <a:p>
            <a:pPr marL="914400" lvl="1" indent="-457200">
              <a:buFont typeface="+mj-lt"/>
              <a:buAutoNum type="arabicPeriod"/>
            </a:pPr>
            <a:r>
              <a:rPr lang="en-US" sz="2200" dirty="0">
                <a:solidFill>
                  <a:schemeClr val="tx1"/>
                </a:solidFill>
              </a:rPr>
              <a:t>The school’s Title IX grievance process </a:t>
            </a:r>
          </a:p>
          <a:p>
            <a:pPr marL="914400" lvl="1" indent="-457200">
              <a:buFont typeface="+mj-lt"/>
              <a:buAutoNum type="arabicPeriod"/>
            </a:pPr>
            <a:r>
              <a:rPr lang="en-US" sz="2200" dirty="0">
                <a:solidFill>
                  <a:schemeClr val="tx1"/>
                </a:solidFill>
              </a:rPr>
              <a:t>Information on the informal resolution option</a:t>
            </a:r>
          </a:p>
        </p:txBody>
      </p:sp>
      <p:sp>
        <p:nvSpPr>
          <p:cNvPr id="4" name="Footer Placeholder 3">
            <a:extLst>
              <a:ext uri="{FF2B5EF4-FFF2-40B4-BE49-F238E27FC236}">
                <a16:creationId xmlns:a16="http://schemas.microsoft.com/office/drawing/2014/main" id="{04510213-F892-49F5-BC03-5F53B1F93832}"/>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99215162-A7D2-45E3-A067-0CF9E09373A9}"/>
              </a:ext>
            </a:extLst>
          </p:cNvPr>
          <p:cNvSpPr>
            <a:spLocks noGrp="1"/>
          </p:cNvSpPr>
          <p:nvPr>
            <p:ph type="sldNum" sz="quarter" idx="12"/>
          </p:nvPr>
        </p:nvSpPr>
        <p:spPr/>
        <p:txBody>
          <a:bodyPr/>
          <a:lstStyle/>
          <a:p>
            <a:fld id="{905EBA53-4854-4764-819D-270E715D0F88}" type="slidenum">
              <a:rPr lang="en-US" smtClean="0"/>
              <a:t>38</a:t>
            </a:fld>
            <a:endParaRPr lang="en-US" dirty="0"/>
          </a:p>
        </p:txBody>
      </p:sp>
    </p:spTree>
    <p:extLst>
      <p:ext uri="{BB962C8B-B14F-4D97-AF65-F5344CB8AC3E}">
        <p14:creationId xmlns:p14="http://schemas.microsoft.com/office/powerpoint/2010/main" val="37891854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4ACF-E792-4070-A1EB-2BA711C48D19}"/>
              </a:ext>
            </a:extLst>
          </p:cNvPr>
          <p:cNvSpPr>
            <a:spLocks noGrp="1"/>
          </p:cNvSpPr>
          <p:nvPr>
            <p:ph type="title"/>
          </p:nvPr>
        </p:nvSpPr>
        <p:spPr/>
        <p:txBody>
          <a:bodyPr/>
          <a:lstStyle/>
          <a:p>
            <a:r>
              <a:rPr lang="en-US" dirty="0"/>
              <a:t>Initiating the Investigation </a:t>
            </a:r>
          </a:p>
        </p:txBody>
      </p:sp>
      <p:sp>
        <p:nvSpPr>
          <p:cNvPr id="3" name="Content Placeholder 2">
            <a:extLst>
              <a:ext uri="{FF2B5EF4-FFF2-40B4-BE49-F238E27FC236}">
                <a16:creationId xmlns:a16="http://schemas.microsoft.com/office/drawing/2014/main" id="{DCAFE890-3C75-4C83-9515-50E98F003B60}"/>
              </a:ext>
            </a:extLst>
          </p:cNvPr>
          <p:cNvSpPr>
            <a:spLocks noGrp="1"/>
          </p:cNvSpPr>
          <p:nvPr>
            <p:ph idx="1"/>
          </p:nvPr>
        </p:nvSpPr>
        <p:spPr>
          <a:xfrm>
            <a:off x="469527" y="2497042"/>
            <a:ext cx="11252945" cy="3416300"/>
          </a:xfrm>
        </p:spPr>
        <p:txBody>
          <a:bodyPr/>
          <a:lstStyle/>
          <a:p>
            <a:pPr marL="0" indent="0">
              <a:buNone/>
            </a:pPr>
            <a:r>
              <a:rPr lang="en-US" sz="2200" b="1" dirty="0">
                <a:solidFill>
                  <a:schemeClr val="tx1"/>
                </a:solidFill>
              </a:rPr>
              <a:t>Initial Notice must also contain:</a:t>
            </a:r>
          </a:p>
          <a:p>
            <a:pPr lvl="1"/>
            <a:r>
              <a:rPr lang="en-US" sz="2200" dirty="0">
                <a:solidFill>
                  <a:schemeClr val="tx1"/>
                </a:solidFill>
              </a:rPr>
              <a:t>Key details of alleged sexual harassment of incident (date/location; alleged misconduct; who was involved</a:t>
            </a:r>
          </a:p>
          <a:p>
            <a:pPr lvl="1"/>
            <a:r>
              <a:rPr lang="en-US" sz="2200" dirty="0">
                <a:solidFill>
                  <a:schemeClr val="tx1"/>
                </a:solidFill>
              </a:rPr>
              <a:t>Statement that the respondent is presumed not responsible and can only be found to be responsible following investigation process</a:t>
            </a:r>
          </a:p>
          <a:p>
            <a:pPr marL="0" indent="0">
              <a:buNone/>
            </a:pPr>
            <a:endParaRPr lang="en-US" dirty="0"/>
          </a:p>
        </p:txBody>
      </p:sp>
      <p:sp>
        <p:nvSpPr>
          <p:cNvPr id="4" name="Slide Number Placeholder 3">
            <a:extLst>
              <a:ext uri="{FF2B5EF4-FFF2-40B4-BE49-F238E27FC236}">
                <a16:creationId xmlns:a16="http://schemas.microsoft.com/office/drawing/2014/main" id="{23CCB252-22C7-4594-89CC-ED420C534480}"/>
              </a:ext>
            </a:extLst>
          </p:cNvPr>
          <p:cNvSpPr>
            <a:spLocks noGrp="1"/>
          </p:cNvSpPr>
          <p:nvPr>
            <p:ph type="sldNum" sz="quarter" idx="12"/>
          </p:nvPr>
        </p:nvSpPr>
        <p:spPr/>
        <p:txBody>
          <a:bodyPr/>
          <a:lstStyle/>
          <a:p>
            <a:fld id="{25FB7523-2B6A-479B-BEC3-9B8263F8FE39}" type="slidenum">
              <a:rPr lang="en-US" smtClean="0"/>
              <a:t>39</a:t>
            </a:fld>
            <a:endParaRPr lang="en-US" dirty="0"/>
          </a:p>
        </p:txBody>
      </p:sp>
      <p:sp>
        <p:nvSpPr>
          <p:cNvPr id="5" name="Footer Placeholder 4">
            <a:extLst>
              <a:ext uri="{FF2B5EF4-FFF2-40B4-BE49-F238E27FC236}">
                <a16:creationId xmlns:a16="http://schemas.microsoft.com/office/drawing/2014/main" id="{E9E0C9CA-472B-4251-9F46-8E1B64C614AA}"/>
              </a:ext>
            </a:extLst>
          </p:cNvPr>
          <p:cNvSpPr>
            <a:spLocks noGrp="1"/>
          </p:cNvSpPr>
          <p:nvPr>
            <p:ph type="ftr" sz="quarter" idx="11"/>
          </p:nvPr>
        </p:nvSpPr>
        <p:spPr/>
        <p:txBody>
          <a:body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362065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950F1-6E4C-4792-BBB8-F8B2EECC7CB7}"/>
              </a:ext>
            </a:extLst>
          </p:cNvPr>
          <p:cNvSpPr>
            <a:spLocks noGrp="1"/>
          </p:cNvSpPr>
          <p:nvPr>
            <p:ph type="title"/>
          </p:nvPr>
        </p:nvSpPr>
        <p:spPr/>
        <p:txBody>
          <a:bodyPr/>
          <a:lstStyle/>
          <a:p>
            <a:r>
              <a:rPr lang="en-US" dirty="0"/>
              <a:t>Background Overview </a:t>
            </a:r>
          </a:p>
        </p:txBody>
      </p:sp>
      <p:sp>
        <p:nvSpPr>
          <p:cNvPr id="3" name="Content Placeholder 2">
            <a:extLst>
              <a:ext uri="{FF2B5EF4-FFF2-40B4-BE49-F238E27FC236}">
                <a16:creationId xmlns:a16="http://schemas.microsoft.com/office/drawing/2014/main" id="{01E73BB7-4B3D-401E-860F-C6D77437E0BA}"/>
              </a:ext>
            </a:extLst>
          </p:cNvPr>
          <p:cNvSpPr>
            <a:spLocks noGrp="1"/>
          </p:cNvSpPr>
          <p:nvPr>
            <p:ph idx="1"/>
          </p:nvPr>
        </p:nvSpPr>
        <p:spPr>
          <a:xfrm>
            <a:off x="472966" y="2463800"/>
            <a:ext cx="11319641" cy="3606800"/>
          </a:xfrm>
        </p:spPr>
        <p:txBody>
          <a:bodyPr>
            <a:normAutofit fontScale="92500"/>
          </a:bodyPr>
          <a:lstStyle/>
          <a:p>
            <a:pPr>
              <a:buFont typeface="Arial" panose="020B0604020202020204" pitchFamily="34" charset="0"/>
              <a:buChar char="•"/>
            </a:pPr>
            <a:r>
              <a:rPr lang="en-US" dirty="0"/>
              <a:t>What is Title IX?</a:t>
            </a:r>
          </a:p>
          <a:p>
            <a:pPr lvl="1">
              <a:buFont typeface="Arial" panose="020B0604020202020204" pitchFamily="34" charset="0"/>
              <a:buChar char="•"/>
            </a:pPr>
            <a:r>
              <a:rPr lang="en-US" dirty="0"/>
              <a:t>Federal Civil Rights statute that prohibits discrimination on the basis of sex in education programs and activities that receive federal financial assistance. </a:t>
            </a:r>
          </a:p>
          <a:p>
            <a:pPr>
              <a:buFont typeface="Arial" panose="020B0604020202020204" pitchFamily="34" charset="0"/>
              <a:buChar char="•"/>
            </a:pPr>
            <a:r>
              <a:rPr lang="en-US" dirty="0"/>
              <a:t>What are the objectives of Title IX? </a:t>
            </a:r>
          </a:p>
          <a:p>
            <a:pPr lvl="1">
              <a:buFont typeface="Arial" panose="020B0604020202020204" pitchFamily="34" charset="0"/>
              <a:buChar char="•"/>
            </a:pPr>
            <a:r>
              <a:rPr lang="en-US" dirty="0"/>
              <a:t>1) To avoid the use of federal resources to support discriminatory practices; </a:t>
            </a:r>
          </a:p>
          <a:p>
            <a:pPr lvl="1">
              <a:buFont typeface="Arial" panose="020B0604020202020204" pitchFamily="34" charset="0"/>
              <a:buChar char="•"/>
            </a:pPr>
            <a:r>
              <a:rPr lang="en-US" dirty="0"/>
              <a:t>2) To provide individual citizens effective protection against those practices.</a:t>
            </a:r>
          </a:p>
          <a:p>
            <a:pPr lvl="2">
              <a:buFont typeface="Arial" panose="020B0604020202020204" pitchFamily="34" charset="0"/>
              <a:buChar char="•"/>
            </a:pPr>
            <a:r>
              <a:rPr lang="en-US" i="1" dirty="0"/>
              <a:t>Cannon v. University of Chicago, Supreme Court, 1979 </a:t>
            </a:r>
          </a:p>
          <a:p>
            <a:endParaRPr lang="en-US" dirty="0"/>
          </a:p>
        </p:txBody>
      </p:sp>
      <p:sp>
        <p:nvSpPr>
          <p:cNvPr id="6" name="Slide Number Placeholder 5">
            <a:extLst>
              <a:ext uri="{FF2B5EF4-FFF2-40B4-BE49-F238E27FC236}">
                <a16:creationId xmlns:a16="http://schemas.microsoft.com/office/drawing/2014/main" id="{5C349F60-71AE-4E71-A833-40ED983354E6}"/>
              </a:ext>
            </a:extLst>
          </p:cNvPr>
          <p:cNvSpPr>
            <a:spLocks noGrp="1"/>
          </p:cNvSpPr>
          <p:nvPr>
            <p:ph type="sldNum" sz="quarter" idx="12"/>
          </p:nvPr>
        </p:nvSpPr>
        <p:spPr/>
        <p:txBody>
          <a:bodyPr/>
          <a:lstStyle/>
          <a:p>
            <a:fld id="{905EBA53-4854-4764-819D-270E715D0F88}" type="slidenum">
              <a:rPr lang="en-US" smtClean="0"/>
              <a:t>4</a:t>
            </a:fld>
            <a:endParaRPr lang="en-US" dirty="0"/>
          </a:p>
        </p:txBody>
      </p:sp>
      <p:sp>
        <p:nvSpPr>
          <p:cNvPr id="7" name="Footer Placeholder 3">
            <a:extLst>
              <a:ext uri="{FF2B5EF4-FFF2-40B4-BE49-F238E27FC236}">
                <a16:creationId xmlns:a16="http://schemas.microsoft.com/office/drawing/2014/main" id="{1D61B56A-10C2-4813-927C-6FE2F30B0DA0}"/>
              </a:ext>
            </a:extLst>
          </p:cNvPr>
          <p:cNvSpPr>
            <a:spLocks noGrp="1"/>
          </p:cNvSpPr>
          <p:nvPr>
            <p:ph type="ftr" sz="quarter" idx="11"/>
          </p:nvPr>
        </p:nvSpPr>
        <p:spPr>
          <a:xfrm>
            <a:off x="2628900" y="6391838"/>
            <a:ext cx="8826500" cy="304801"/>
          </a:xfrm>
        </p:spPr>
        <p:txBody>
          <a:bodyPr/>
          <a:lstStyle/>
          <a:p>
            <a:r>
              <a:rPr lang="en-US" sz="1200" dirty="0"/>
              <a:t>© WBK Legal 2020 This presentation is informational only and does not constitute legal advice.</a:t>
            </a:r>
          </a:p>
        </p:txBody>
      </p:sp>
    </p:spTree>
    <p:extLst>
      <p:ext uri="{BB962C8B-B14F-4D97-AF65-F5344CB8AC3E}">
        <p14:creationId xmlns:p14="http://schemas.microsoft.com/office/powerpoint/2010/main" val="24454305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D1F3-2B24-42DE-A368-616D2EB2DC24}"/>
              </a:ext>
            </a:extLst>
          </p:cNvPr>
          <p:cNvSpPr>
            <a:spLocks noGrp="1"/>
          </p:cNvSpPr>
          <p:nvPr>
            <p:ph type="title"/>
          </p:nvPr>
        </p:nvSpPr>
        <p:spPr/>
        <p:txBody>
          <a:bodyPr/>
          <a:lstStyle/>
          <a:p>
            <a:r>
              <a:rPr lang="en-US" dirty="0"/>
              <a:t>Initial Notice </a:t>
            </a:r>
          </a:p>
        </p:txBody>
      </p:sp>
      <p:sp>
        <p:nvSpPr>
          <p:cNvPr id="3" name="Content Placeholder 2">
            <a:extLst>
              <a:ext uri="{FF2B5EF4-FFF2-40B4-BE49-F238E27FC236}">
                <a16:creationId xmlns:a16="http://schemas.microsoft.com/office/drawing/2014/main" id="{9B207053-D182-4245-B167-C0D64E9C70AA}"/>
              </a:ext>
            </a:extLst>
          </p:cNvPr>
          <p:cNvSpPr>
            <a:spLocks noGrp="1"/>
          </p:cNvSpPr>
          <p:nvPr>
            <p:ph idx="1"/>
          </p:nvPr>
        </p:nvSpPr>
        <p:spPr>
          <a:xfrm>
            <a:off x="551329" y="2548218"/>
            <a:ext cx="11162450" cy="3757989"/>
          </a:xfrm>
        </p:spPr>
        <p:txBody>
          <a:bodyPr>
            <a:normAutofit/>
          </a:bodyPr>
          <a:lstStyle/>
          <a:p>
            <a:pPr marL="0" indent="0">
              <a:buNone/>
            </a:pPr>
            <a:r>
              <a:rPr lang="en-US" sz="2200" b="1" dirty="0"/>
              <a:t>Initial Notice must also contain: </a:t>
            </a:r>
          </a:p>
          <a:p>
            <a:pPr lvl="1">
              <a:buFont typeface="Arial" panose="020B0604020202020204" pitchFamily="34" charset="0"/>
              <a:buChar char="•"/>
            </a:pPr>
            <a:r>
              <a:rPr lang="en-US" sz="2200" dirty="0"/>
              <a:t>Parties are entitled to an advisor of their choice (</a:t>
            </a:r>
            <a:r>
              <a:rPr lang="en-US" sz="2200" i="1" dirty="0"/>
              <a:t>may</a:t>
            </a:r>
            <a:r>
              <a:rPr lang="en-US" sz="2200" dirty="0"/>
              <a:t> be an attorney)</a:t>
            </a:r>
          </a:p>
          <a:p>
            <a:pPr lvl="1">
              <a:buFont typeface="Arial" panose="020B0604020202020204" pitchFamily="34" charset="0"/>
              <a:buChar char="•"/>
            </a:pPr>
            <a:r>
              <a:rPr lang="en-US" sz="2200" dirty="0"/>
              <a:t>Parties may request to inspect and review all evidence </a:t>
            </a:r>
          </a:p>
          <a:p>
            <a:pPr lvl="1">
              <a:buFont typeface="Arial" panose="020B0604020202020204" pitchFamily="34" charset="0"/>
              <a:buChar char="•"/>
            </a:pPr>
            <a:r>
              <a:rPr lang="en-US" sz="2200" dirty="0"/>
              <a:t>Must contain information regarding prohibition against providing false statements or providing false evidence </a:t>
            </a:r>
          </a:p>
          <a:p>
            <a:pPr>
              <a:buFont typeface="Arial" panose="020B0604020202020204" pitchFamily="34" charset="0"/>
              <a:buChar char="•"/>
            </a:pPr>
            <a:r>
              <a:rPr lang="en-US" sz="2200" dirty="0"/>
              <a:t>Initial Notice </a:t>
            </a:r>
            <a:r>
              <a:rPr lang="en-US" sz="2200" b="1" dirty="0"/>
              <a:t>must </a:t>
            </a:r>
            <a:r>
              <a:rPr lang="en-US" sz="2200" dirty="0"/>
              <a:t>be provided prior to the initiation of and investigation, and give respondent sufficient time to prepare before an investigatory interview </a:t>
            </a:r>
          </a:p>
        </p:txBody>
      </p:sp>
      <p:sp>
        <p:nvSpPr>
          <p:cNvPr id="4" name="Footer Placeholder 3">
            <a:extLst>
              <a:ext uri="{FF2B5EF4-FFF2-40B4-BE49-F238E27FC236}">
                <a16:creationId xmlns:a16="http://schemas.microsoft.com/office/drawing/2014/main" id="{27CC3F05-7ED9-484D-B691-9FA51391D466}"/>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1972034C-A119-40D7-AB51-0CE18D371406}"/>
              </a:ext>
            </a:extLst>
          </p:cNvPr>
          <p:cNvSpPr>
            <a:spLocks noGrp="1"/>
          </p:cNvSpPr>
          <p:nvPr>
            <p:ph type="sldNum" sz="quarter" idx="12"/>
          </p:nvPr>
        </p:nvSpPr>
        <p:spPr/>
        <p:txBody>
          <a:bodyPr/>
          <a:lstStyle/>
          <a:p>
            <a:fld id="{905EBA53-4854-4764-819D-270E715D0F88}" type="slidenum">
              <a:rPr lang="en-US" smtClean="0"/>
              <a:t>40</a:t>
            </a:fld>
            <a:endParaRPr lang="en-US" dirty="0"/>
          </a:p>
        </p:txBody>
      </p:sp>
    </p:spTree>
    <p:extLst>
      <p:ext uri="{BB962C8B-B14F-4D97-AF65-F5344CB8AC3E}">
        <p14:creationId xmlns:p14="http://schemas.microsoft.com/office/powerpoint/2010/main" val="2583706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D1F3-2B24-42DE-A368-616D2EB2DC24}"/>
              </a:ext>
            </a:extLst>
          </p:cNvPr>
          <p:cNvSpPr>
            <a:spLocks noGrp="1"/>
          </p:cNvSpPr>
          <p:nvPr>
            <p:ph type="title"/>
          </p:nvPr>
        </p:nvSpPr>
        <p:spPr/>
        <p:txBody>
          <a:bodyPr/>
          <a:lstStyle/>
          <a:p>
            <a:r>
              <a:rPr lang="en-US" dirty="0"/>
              <a:t>Mandatory Dismissals of Complaints </a:t>
            </a:r>
          </a:p>
        </p:txBody>
      </p:sp>
      <p:sp>
        <p:nvSpPr>
          <p:cNvPr id="3" name="Content Placeholder 2">
            <a:extLst>
              <a:ext uri="{FF2B5EF4-FFF2-40B4-BE49-F238E27FC236}">
                <a16:creationId xmlns:a16="http://schemas.microsoft.com/office/drawing/2014/main" id="{9B207053-D182-4245-B167-C0D64E9C70AA}"/>
              </a:ext>
            </a:extLst>
          </p:cNvPr>
          <p:cNvSpPr>
            <a:spLocks noGrp="1"/>
          </p:cNvSpPr>
          <p:nvPr>
            <p:ph idx="1"/>
          </p:nvPr>
        </p:nvSpPr>
        <p:spPr>
          <a:xfrm>
            <a:off x="456454" y="2642346"/>
            <a:ext cx="11252945" cy="3148853"/>
          </a:xfrm>
        </p:spPr>
        <p:txBody>
          <a:bodyPr>
            <a:normAutofit/>
          </a:bodyPr>
          <a:lstStyle/>
          <a:p>
            <a:pPr marL="0" indent="0">
              <a:buNone/>
            </a:pPr>
            <a:r>
              <a:rPr lang="en-US" sz="2200" b="1" dirty="0"/>
              <a:t>A school </a:t>
            </a:r>
            <a:r>
              <a:rPr lang="en-US" sz="2200" b="1" u="sng" dirty="0"/>
              <a:t>must</a:t>
            </a:r>
            <a:r>
              <a:rPr lang="en-US" sz="2200" b="1" dirty="0"/>
              <a:t> dismiss a complaint if any of the following are met:</a:t>
            </a:r>
          </a:p>
          <a:p>
            <a:pPr lvl="1">
              <a:buFont typeface="Arial" panose="020B0604020202020204" pitchFamily="34" charset="0"/>
              <a:buChar char="•"/>
            </a:pPr>
            <a:r>
              <a:rPr lang="en-US" sz="2200" dirty="0"/>
              <a:t>Conduct described does not meet definition of sexual harassment; </a:t>
            </a:r>
          </a:p>
          <a:p>
            <a:pPr lvl="1">
              <a:buFont typeface="Arial" panose="020B0604020202020204" pitchFamily="34" charset="0"/>
              <a:buChar char="•"/>
            </a:pPr>
            <a:r>
              <a:rPr lang="en-US" sz="2200" dirty="0"/>
              <a:t>Conduct alleged did not occur in the school’s education program or activity; </a:t>
            </a:r>
          </a:p>
          <a:p>
            <a:pPr lvl="1">
              <a:buFont typeface="Arial" panose="020B0604020202020204" pitchFamily="34" charset="0"/>
              <a:buChar char="•"/>
            </a:pPr>
            <a:r>
              <a:rPr lang="en-US" sz="2200" dirty="0"/>
              <a:t>Conduct alleged did not occur in the United States </a:t>
            </a:r>
          </a:p>
        </p:txBody>
      </p:sp>
      <p:sp>
        <p:nvSpPr>
          <p:cNvPr id="4" name="Footer Placeholder 3">
            <a:extLst>
              <a:ext uri="{FF2B5EF4-FFF2-40B4-BE49-F238E27FC236}">
                <a16:creationId xmlns:a16="http://schemas.microsoft.com/office/drawing/2014/main" id="{B01409F8-7F06-4919-8A76-5DC57C5E6C07}"/>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1972034C-A119-40D7-AB51-0CE18D371406}"/>
              </a:ext>
            </a:extLst>
          </p:cNvPr>
          <p:cNvSpPr>
            <a:spLocks noGrp="1"/>
          </p:cNvSpPr>
          <p:nvPr>
            <p:ph type="sldNum" sz="quarter" idx="12"/>
          </p:nvPr>
        </p:nvSpPr>
        <p:spPr/>
        <p:txBody>
          <a:bodyPr/>
          <a:lstStyle/>
          <a:p>
            <a:fld id="{905EBA53-4854-4764-819D-270E715D0F88}" type="slidenum">
              <a:rPr lang="en-US" smtClean="0"/>
              <a:t>41</a:t>
            </a:fld>
            <a:endParaRPr lang="en-US" dirty="0"/>
          </a:p>
        </p:txBody>
      </p:sp>
    </p:spTree>
    <p:extLst>
      <p:ext uri="{BB962C8B-B14F-4D97-AF65-F5344CB8AC3E}">
        <p14:creationId xmlns:p14="http://schemas.microsoft.com/office/powerpoint/2010/main" val="40902169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D1F3-2B24-42DE-A368-616D2EB2DC24}"/>
              </a:ext>
            </a:extLst>
          </p:cNvPr>
          <p:cNvSpPr>
            <a:spLocks noGrp="1"/>
          </p:cNvSpPr>
          <p:nvPr>
            <p:ph type="title"/>
          </p:nvPr>
        </p:nvSpPr>
        <p:spPr/>
        <p:txBody>
          <a:bodyPr/>
          <a:lstStyle/>
          <a:p>
            <a:r>
              <a:rPr lang="en-US" dirty="0">
                <a:solidFill>
                  <a:srgbClr val="EBEBEB"/>
                </a:solidFill>
              </a:rPr>
              <a:t>Discretionary Dismissals </a:t>
            </a:r>
            <a:endParaRPr lang="en-US" dirty="0"/>
          </a:p>
        </p:txBody>
      </p:sp>
      <p:sp>
        <p:nvSpPr>
          <p:cNvPr id="3" name="Content Placeholder 2">
            <a:extLst>
              <a:ext uri="{FF2B5EF4-FFF2-40B4-BE49-F238E27FC236}">
                <a16:creationId xmlns:a16="http://schemas.microsoft.com/office/drawing/2014/main" id="{9B207053-D182-4245-B167-C0D64E9C70AA}"/>
              </a:ext>
            </a:extLst>
          </p:cNvPr>
          <p:cNvSpPr>
            <a:spLocks noGrp="1"/>
          </p:cNvSpPr>
          <p:nvPr>
            <p:ph idx="1"/>
          </p:nvPr>
        </p:nvSpPr>
        <p:spPr>
          <a:xfrm>
            <a:off x="469527" y="2468032"/>
            <a:ext cx="11252945" cy="3416300"/>
          </a:xfrm>
        </p:spPr>
        <p:txBody>
          <a:bodyPr>
            <a:normAutofit/>
          </a:bodyPr>
          <a:lstStyle/>
          <a:p>
            <a:pPr marL="0" indent="0">
              <a:buNone/>
            </a:pPr>
            <a:r>
              <a:rPr lang="en-US" sz="2200" b="1" dirty="0"/>
              <a:t>A school </a:t>
            </a:r>
            <a:r>
              <a:rPr lang="en-US" sz="2200" b="1" u="sng" dirty="0"/>
              <a:t>may</a:t>
            </a:r>
            <a:r>
              <a:rPr lang="en-US" sz="2200" b="1" dirty="0"/>
              <a:t> dismiss a complaint or some allegations if</a:t>
            </a:r>
            <a:r>
              <a:rPr lang="en-US" sz="2200" dirty="0"/>
              <a:t>:</a:t>
            </a:r>
          </a:p>
          <a:p>
            <a:pPr lvl="1">
              <a:buFont typeface="Arial" panose="020B0604020202020204" pitchFamily="34" charset="0"/>
              <a:buChar char="•"/>
            </a:pPr>
            <a:r>
              <a:rPr lang="en-US" sz="2200" dirty="0"/>
              <a:t>Complainant wishes to withdraw formal complaint or certain allegations; </a:t>
            </a:r>
          </a:p>
          <a:p>
            <a:pPr lvl="1">
              <a:buFont typeface="Arial" panose="020B0604020202020204" pitchFamily="34" charset="0"/>
              <a:buChar char="•"/>
            </a:pPr>
            <a:r>
              <a:rPr lang="en-US" sz="2200" dirty="0"/>
              <a:t>If respondent is no longer enrolled or employed by school; OR </a:t>
            </a:r>
          </a:p>
          <a:p>
            <a:pPr lvl="1">
              <a:buFont typeface="Arial" panose="020B0604020202020204" pitchFamily="34" charset="0"/>
              <a:buChar char="•"/>
            </a:pPr>
            <a:r>
              <a:rPr lang="en-US" sz="2200" dirty="0"/>
              <a:t>If school is prevented from gathering evidence sufficient to reach a determination about allegations </a:t>
            </a:r>
          </a:p>
          <a:p>
            <a:pPr>
              <a:buFont typeface="Arial" panose="020B0604020202020204" pitchFamily="34" charset="0"/>
              <a:buChar char="•"/>
            </a:pPr>
            <a:r>
              <a:rPr lang="en-US" sz="2200" dirty="0"/>
              <a:t>School retains the option of proceeding to review and investigate the complaint. </a:t>
            </a:r>
          </a:p>
        </p:txBody>
      </p:sp>
      <p:sp>
        <p:nvSpPr>
          <p:cNvPr id="4" name="Footer Placeholder 3">
            <a:extLst>
              <a:ext uri="{FF2B5EF4-FFF2-40B4-BE49-F238E27FC236}">
                <a16:creationId xmlns:a16="http://schemas.microsoft.com/office/drawing/2014/main" id="{5E8756F1-37F6-40D4-95BC-E0A0740B6333}"/>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1972034C-A119-40D7-AB51-0CE18D371406}"/>
              </a:ext>
            </a:extLst>
          </p:cNvPr>
          <p:cNvSpPr>
            <a:spLocks noGrp="1"/>
          </p:cNvSpPr>
          <p:nvPr>
            <p:ph type="sldNum" sz="quarter" idx="12"/>
          </p:nvPr>
        </p:nvSpPr>
        <p:spPr/>
        <p:txBody>
          <a:bodyPr/>
          <a:lstStyle/>
          <a:p>
            <a:fld id="{905EBA53-4854-4764-819D-270E715D0F88}" type="slidenum">
              <a:rPr lang="en-US" smtClean="0"/>
              <a:t>42</a:t>
            </a:fld>
            <a:endParaRPr lang="en-US" dirty="0"/>
          </a:p>
        </p:txBody>
      </p:sp>
    </p:spTree>
    <p:extLst>
      <p:ext uri="{BB962C8B-B14F-4D97-AF65-F5344CB8AC3E}">
        <p14:creationId xmlns:p14="http://schemas.microsoft.com/office/powerpoint/2010/main" val="7264126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CAF1E58-D170-4EF3-8E1A-992DA3688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a:extLst>
              <a:ext uri="{FF2B5EF4-FFF2-40B4-BE49-F238E27FC236}">
                <a16:creationId xmlns:a16="http://schemas.microsoft.com/office/drawing/2014/main" id="{3EACCB19-3F29-416E-BD93-24BDDE37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39C41423-F9F7-4333-A541-61582D3D2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A66DA090-6BD9-45CC-B782-02767069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Rectangle 19">
            <a:extLst>
              <a:ext uri="{FF2B5EF4-FFF2-40B4-BE49-F238E27FC236}">
                <a16:creationId xmlns:a16="http://schemas.microsoft.com/office/drawing/2014/main" id="{BA9F93AF-9489-4B8A-AA6B-1B00D3CA6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a:extLst>
              <a:ext uri="{FF2B5EF4-FFF2-40B4-BE49-F238E27FC236}">
                <a16:creationId xmlns:a16="http://schemas.microsoft.com/office/drawing/2014/main" id="{2F459F0B-865B-481D-9AC3-15C76A336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4" name="Freeform 5">
            <a:extLst>
              <a:ext uri="{FF2B5EF4-FFF2-40B4-BE49-F238E27FC236}">
                <a16:creationId xmlns:a16="http://schemas.microsoft.com/office/drawing/2014/main" id="{61CDB3A6-B686-4E1D-AD52-3DC038A45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9B09DFC8-9990-4CD1-8172-BB58BE8D9848}"/>
              </a:ext>
            </a:extLst>
          </p:cNvPr>
          <p:cNvSpPr>
            <a:spLocks noGrp="1"/>
          </p:cNvSpPr>
          <p:nvPr>
            <p:ph type="title"/>
          </p:nvPr>
        </p:nvSpPr>
        <p:spPr>
          <a:xfrm>
            <a:off x="1154955" y="973667"/>
            <a:ext cx="2942210" cy="4833745"/>
          </a:xfrm>
        </p:spPr>
        <p:txBody>
          <a:bodyPr>
            <a:normAutofit/>
          </a:bodyPr>
          <a:lstStyle/>
          <a:p>
            <a:r>
              <a:rPr lang="en-US" dirty="0">
                <a:solidFill>
                  <a:srgbClr val="EBEBEB"/>
                </a:solidFill>
              </a:rPr>
              <a:t>Dismissal Process </a:t>
            </a:r>
          </a:p>
        </p:txBody>
      </p:sp>
      <p:sp>
        <p:nvSpPr>
          <p:cNvPr id="26" name="Rectangle 25">
            <a:extLst>
              <a:ext uri="{FF2B5EF4-FFF2-40B4-BE49-F238E27FC236}">
                <a16:creationId xmlns:a16="http://schemas.microsoft.com/office/drawing/2014/main" id="{3D38E400-4F30-481D-A5DC-5AA21A2CB8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a:extLst>
              <a:ext uri="{FF2B5EF4-FFF2-40B4-BE49-F238E27FC236}">
                <a16:creationId xmlns:a16="http://schemas.microsoft.com/office/drawing/2014/main" id="{5031E8EF-47DD-4618-A16C-0B38A542F3BD}"/>
              </a:ext>
            </a:extLst>
          </p:cNvPr>
          <p:cNvSpPr>
            <a:spLocks noGrp="1"/>
          </p:cNvSpPr>
          <p:nvPr>
            <p:ph type="sldNum" sz="quarter" idx="12"/>
          </p:nvPr>
        </p:nvSpPr>
        <p:spPr>
          <a:xfrm>
            <a:off x="10352540" y="295729"/>
            <a:ext cx="838199" cy="767687"/>
          </a:xfrm>
        </p:spPr>
        <p:txBody>
          <a:bodyPr>
            <a:normAutofit/>
          </a:bodyPr>
          <a:lstStyle/>
          <a:p>
            <a:pPr>
              <a:spcAft>
                <a:spcPts val="600"/>
              </a:spcAft>
            </a:pPr>
            <a:fld id="{905EBA53-4854-4764-819D-270E715D0F88}" type="slidenum">
              <a:rPr lang="en-US">
                <a:solidFill>
                  <a:srgbClr val="FFFFFF"/>
                </a:solidFill>
              </a:rPr>
              <a:pPr>
                <a:spcAft>
                  <a:spcPts val="600"/>
                </a:spcAft>
              </a:pPr>
              <a:t>43</a:t>
            </a:fld>
            <a:endParaRPr lang="en-US" dirty="0">
              <a:solidFill>
                <a:srgbClr val="FFFFFF"/>
              </a:solidFill>
            </a:endParaRPr>
          </a:p>
        </p:txBody>
      </p:sp>
      <p:sp>
        <p:nvSpPr>
          <p:cNvPr id="4" name="Footer Placeholder 3">
            <a:extLst>
              <a:ext uri="{FF2B5EF4-FFF2-40B4-BE49-F238E27FC236}">
                <a16:creationId xmlns:a16="http://schemas.microsoft.com/office/drawing/2014/main" id="{5678143D-FC80-4B2E-8575-B4BA0B79AB78}"/>
              </a:ext>
            </a:extLst>
          </p:cNvPr>
          <p:cNvSpPr>
            <a:spLocks noGrp="1"/>
          </p:cNvSpPr>
          <p:nvPr>
            <p:ph type="ftr" sz="quarter" idx="11"/>
          </p:nvPr>
        </p:nvSpPr>
        <p:spPr>
          <a:xfrm>
            <a:off x="528358" y="6391838"/>
            <a:ext cx="3859795" cy="304801"/>
          </a:xfrm>
        </p:spPr>
        <p:txBody>
          <a:bodyPr>
            <a:normAutofit/>
          </a:bodyPr>
          <a:lstStyle/>
          <a:p>
            <a:pPr>
              <a:lnSpc>
                <a:spcPct val="90000"/>
              </a:lnSpc>
              <a:spcAft>
                <a:spcPts val="600"/>
              </a:spcAft>
            </a:pPr>
            <a:r>
              <a:rPr lang="en-US" sz="700" dirty="0"/>
              <a:t>© WBK Legal 2020 This presentation is informational only and does not constitute legal advice.</a:t>
            </a:r>
          </a:p>
        </p:txBody>
      </p:sp>
      <p:graphicFrame>
        <p:nvGraphicFramePr>
          <p:cNvPr id="8" name="Content Placeholder 2">
            <a:extLst>
              <a:ext uri="{FF2B5EF4-FFF2-40B4-BE49-F238E27FC236}">
                <a16:creationId xmlns:a16="http://schemas.microsoft.com/office/drawing/2014/main" id="{060BA237-42EA-4805-9266-5A72C89798EC}"/>
              </a:ext>
            </a:extLst>
          </p:cNvPr>
          <p:cNvGraphicFramePr>
            <a:graphicFrameLocks noGrp="1"/>
          </p:cNvGraphicFramePr>
          <p:nvPr>
            <p:ph idx="1"/>
            <p:extLst>
              <p:ext uri="{D42A27DB-BD31-4B8C-83A1-F6EECF244321}">
                <p14:modId xmlns:p14="http://schemas.microsoft.com/office/powerpoint/2010/main" val="3897365628"/>
              </p:ext>
            </p:extLst>
          </p:nvPr>
        </p:nvGraphicFramePr>
        <p:xfrm>
          <a:off x="5182120" y="120914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58351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87099-70B8-44A5-ABCA-F3FFA7D59C94}"/>
              </a:ext>
            </a:extLst>
          </p:cNvPr>
          <p:cNvSpPr>
            <a:spLocks noGrp="1"/>
          </p:cNvSpPr>
          <p:nvPr>
            <p:ph type="title"/>
          </p:nvPr>
        </p:nvSpPr>
        <p:spPr/>
        <p:txBody>
          <a:bodyPr/>
          <a:lstStyle/>
          <a:p>
            <a:r>
              <a:rPr lang="en-US" dirty="0"/>
              <a:t>Investigation </a:t>
            </a:r>
          </a:p>
        </p:txBody>
      </p:sp>
      <p:sp>
        <p:nvSpPr>
          <p:cNvPr id="3" name="Content Placeholder 2">
            <a:extLst>
              <a:ext uri="{FF2B5EF4-FFF2-40B4-BE49-F238E27FC236}">
                <a16:creationId xmlns:a16="http://schemas.microsoft.com/office/drawing/2014/main" id="{FDAFE4DD-FA87-4C03-B7EA-B63993D36289}"/>
              </a:ext>
            </a:extLst>
          </p:cNvPr>
          <p:cNvSpPr>
            <a:spLocks noGrp="1"/>
          </p:cNvSpPr>
          <p:nvPr>
            <p:ph idx="1"/>
          </p:nvPr>
        </p:nvSpPr>
        <p:spPr/>
        <p:txBody>
          <a:bodyPr/>
          <a:lstStyle/>
          <a:p>
            <a:r>
              <a:rPr lang="en-US" sz="2200" dirty="0"/>
              <a:t>Both parties must be given the opportunity to provide evidence, have access to an advisor, and participation of advisor for any meetings or hearings </a:t>
            </a:r>
          </a:p>
          <a:p>
            <a:endParaRPr lang="en-US" dirty="0"/>
          </a:p>
        </p:txBody>
      </p:sp>
      <p:sp>
        <p:nvSpPr>
          <p:cNvPr id="4" name="Slide Number Placeholder 3">
            <a:extLst>
              <a:ext uri="{FF2B5EF4-FFF2-40B4-BE49-F238E27FC236}">
                <a16:creationId xmlns:a16="http://schemas.microsoft.com/office/drawing/2014/main" id="{A4E7A30E-08A5-4B14-A296-41D127ED52C5}"/>
              </a:ext>
            </a:extLst>
          </p:cNvPr>
          <p:cNvSpPr>
            <a:spLocks noGrp="1"/>
          </p:cNvSpPr>
          <p:nvPr>
            <p:ph type="sldNum" sz="quarter" idx="12"/>
          </p:nvPr>
        </p:nvSpPr>
        <p:spPr/>
        <p:txBody>
          <a:bodyPr/>
          <a:lstStyle/>
          <a:p>
            <a:fld id="{25FB7523-2B6A-479B-BEC3-9B8263F8FE39}" type="slidenum">
              <a:rPr lang="en-US" smtClean="0"/>
              <a:t>44</a:t>
            </a:fld>
            <a:endParaRPr lang="en-US" dirty="0"/>
          </a:p>
        </p:txBody>
      </p:sp>
      <p:sp>
        <p:nvSpPr>
          <p:cNvPr id="5" name="Footer Placeholder 4">
            <a:extLst>
              <a:ext uri="{FF2B5EF4-FFF2-40B4-BE49-F238E27FC236}">
                <a16:creationId xmlns:a16="http://schemas.microsoft.com/office/drawing/2014/main" id="{59439167-37A4-42BF-BE7F-78343DAB9DB6}"/>
              </a:ext>
            </a:extLst>
          </p:cNvPr>
          <p:cNvSpPr>
            <a:spLocks noGrp="1"/>
          </p:cNvSpPr>
          <p:nvPr>
            <p:ph type="ftr" sz="quarter" idx="11"/>
          </p:nvPr>
        </p:nvSpPr>
        <p:spPr/>
        <p:txBody>
          <a:body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9769569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A8D41-6147-4684-86C7-1C560533328B}"/>
              </a:ext>
            </a:extLst>
          </p:cNvPr>
          <p:cNvSpPr>
            <a:spLocks noGrp="1"/>
          </p:cNvSpPr>
          <p:nvPr>
            <p:ph type="title"/>
          </p:nvPr>
        </p:nvSpPr>
        <p:spPr/>
        <p:txBody>
          <a:bodyPr/>
          <a:lstStyle/>
          <a:p>
            <a:r>
              <a:rPr lang="en-US" dirty="0"/>
              <a:t>Gathering Evidence </a:t>
            </a:r>
          </a:p>
        </p:txBody>
      </p:sp>
      <p:sp>
        <p:nvSpPr>
          <p:cNvPr id="3" name="Content Placeholder 2">
            <a:extLst>
              <a:ext uri="{FF2B5EF4-FFF2-40B4-BE49-F238E27FC236}">
                <a16:creationId xmlns:a16="http://schemas.microsoft.com/office/drawing/2014/main" id="{8F0D10E8-6C44-45E3-98EE-8FF5F4EC4FC7}"/>
              </a:ext>
            </a:extLst>
          </p:cNvPr>
          <p:cNvSpPr>
            <a:spLocks noGrp="1"/>
          </p:cNvSpPr>
          <p:nvPr>
            <p:ph idx="1"/>
          </p:nvPr>
        </p:nvSpPr>
        <p:spPr>
          <a:xfrm>
            <a:off x="441434" y="2581835"/>
            <a:ext cx="11272345" cy="4449585"/>
          </a:xfrm>
        </p:spPr>
        <p:txBody>
          <a:bodyPr>
            <a:noAutofit/>
          </a:bodyPr>
          <a:lstStyle/>
          <a:p>
            <a:r>
              <a:rPr lang="en-US" sz="2200" dirty="0"/>
              <a:t>Witness interviews and statements </a:t>
            </a:r>
          </a:p>
          <a:p>
            <a:r>
              <a:rPr lang="en-US" sz="2200" dirty="0"/>
              <a:t>Review of video footage </a:t>
            </a:r>
          </a:p>
          <a:p>
            <a:r>
              <a:rPr lang="en-US" sz="2200" dirty="0"/>
              <a:t>Review of screen shots that may be relevant </a:t>
            </a:r>
          </a:p>
          <a:p>
            <a:r>
              <a:rPr lang="en-US" sz="2200" dirty="0"/>
              <a:t>May review outside reports if they are provided, but school does not otherwise have right to access such reports (medical report, police report, etc.) </a:t>
            </a:r>
          </a:p>
          <a:p>
            <a:r>
              <a:rPr lang="en-US" sz="2200" dirty="0"/>
              <a:t>Any other evidence that either party provides </a:t>
            </a:r>
          </a:p>
        </p:txBody>
      </p:sp>
      <p:sp>
        <p:nvSpPr>
          <p:cNvPr id="4" name="Footer Placeholder 3">
            <a:extLst>
              <a:ext uri="{FF2B5EF4-FFF2-40B4-BE49-F238E27FC236}">
                <a16:creationId xmlns:a16="http://schemas.microsoft.com/office/drawing/2014/main" id="{FFFA16A2-3F7F-4A20-BDBB-8C03226B90AC}"/>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ECCA793F-25B1-4155-93F6-81630D14EFB3}"/>
              </a:ext>
            </a:extLst>
          </p:cNvPr>
          <p:cNvSpPr>
            <a:spLocks noGrp="1"/>
          </p:cNvSpPr>
          <p:nvPr>
            <p:ph type="sldNum" sz="quarter" idx="12"/>
          </p:nvPr>
        </p:nvSpPr>
        <p:spPr/>
        <p:txBody>
          <a:bodyPr/>
          <a:lstStyle/>
          <a:p>
            <a:fld id="{905EBA53-4854-4764-819D-270E715D0F88}" type="slidenum">
              <a:rPr lang="en-US" smtClean="0"/>
              <a:t>45</a:t>
            </a:fld>
            <a:endParaRPr lang="en-US" dirty="0"/>
          </a:p>
        </p:txBody>
      </p:sp>
    </p:spTree>
    <p:extLst>
      <p:ext uri="{BB962C8B-B14F-4D97-AF65-F5344CB8AC3E}">
        <p14:creationId xmlns:p14="http://schemas.microsoft.com/office/powerpoint/2010/main" val="10934736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F0671-4608-4C27-8C3B-5B3F366B5FAA}"/>
              </a:ext>
            </a:extLst>
          </p:cNvPr>
          <p:cNvSpPr>
            <a:spLocks noGrp="1"/>
          </p:cNvSpPr>
          <p:nvPr>
            <p:ph type="title"/>
          </p:nvPr>
        </p:nvSpPr>
        <p:spPr/>
        <p:txBody>
          <a:bodyPr/>
          <a:lstStyle/>
          <a:p>
            <a:r>
              <a:rPr lang="en-US" dirty="0"/>
              <a:t>Investigation Process (continued) </a:t>
            </a:r>
          </a:p>
        </p:txBody>
      </p:sp>
      <p:sp>
        <p:nvSpPr>
          <p:cNvPr id="3" name="Content Placeholder 2">
            <a:extLst>
              <a:ext uri="{FF2B5EF4-FFF2-40B4-BE49-F238E27FC236}">
                <a16:creationId xmlns:a16="http://schemas.microsoft.com/office/drawing/2014/main" id="{984FAB62-E02C-488E-A092-0313F868E32B}"/>
              </a:ext>
            </a:extLst>
          </p:cNvPr>
          <p:cNvSpPr>
            <a:spLocks noGrp="1"/>
          </p:cNvSpPr>
          <p:nvPr>
            <p:ph idx="1"/>
          </p:nvPr>
        </p:nvSpPr>
        <p:spPr>
          <a:xfrm>
            <a:off x="456454" y="2628900"/>
            <a:ext cx="11252945" cy="3162300"/>
          </a:xfrm>
        </p:spPr>
        <p:txBody>
          <a:bodyPr/>
          <a:lstStyle/>
          <a:p>
            <a:pPr>
              <a:buFont typeface="Arial" panose="020B0604020202020204" pitchFamily="34" charset="0"/>
              <a:buChar char="•"/>
            </a:pPr>
            <a:r>
              <a:rPr lang="en-US" sz="2000" dirty="0"/>
              <a:t>School must provide written notice, including date, time, location, participants, and purpose of all hearings, </a:t>
            </a:r>
            <a:r>
              <a:rPr lang="en-US" sz="2000" b="1" dirty="0"/>
              <a:t>interviews, </a:t>
            </a:r>
            <a:r>
              <a:rPr lang="en-US" sz="2000" dirty="0"/>
              <a:t>or other meetings, with sufficient time for the party to prepare. </a:t>
            </a:r>
          </a:p>
          <a:p>
            <a:pPr>
              <a:buFont typeface="Arial" panose="020B0604020202020204" pitchFamily="34" charset="0"/>
              <a:buChar char="•"/>
            </a:pPr>
            <a:r>
              <a:rPr lang="en-US" sz="2000" dirty="0"/>
              <a:t>School must also provide equal opportunity for parties and advisors to inspect and review evidence obtained by the school as part of its investigation if the information is directly related to the allegation raised in the formal complaint and a right to respond to the evidence </a:t>
            </a:r>
          </a:p>
          <a:p>
            <a:pPr marL="0" indent="0">
              <a:buNone/>
            </a:pPr>
            <a:endParaRPr lang="en-US" dirty="0"/>
          </a:p>
        </p:txBody>
      </p:sp>
      <p:sp>
        <p:nvSpPr>
          <p:cNvPr id="4" name="Footer Placeholder 3">
            <a:extLst>
              <a:ext uri="{FF2B5EF4-FFF2-40B4-BE49-F238E27FC236}">
                <a16:creationId xmlns:a16="http://schemas.microsoft.com/office/drawing/2014/main" id="{DFA0E4FA-5D6C-4A63-93FF-753281FB7C9A}"/>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7C3FD219-1F07-4F6B-BAAE-2CB686F49F57}"/>
              </a:ext>
            </a:extLst>
          </p:cNvPr>
          <p:cNvSpPr>
            <a:spLocks noGrp="1"/>
          </p:cNvSpPr>
          <p:nvPr>
            <p:ph type="sldNum" sz="quarter" idx="12"/>
          </p:nvPr>
        </p:nvSpPr>
        <p:spPr/>
        <p:txBody>
          <a:bodyPr/>
          <a:lstStyle/>
          <a:p>
            <a:fld id="{905EBA53-4854-4764-819D-270E715D0F88}" type="slidenum">
              <a:rPr lang="en-US" smtClean="0"/>
              <a:t>46</a:t>
            </a:fld>
            <a:endParaRPr lang="en-US" dirty="0"/>
          </a:p>
        </p:txBody>
      </p:sp>
    </p:spTree>
    <p:extLst>
      <p:ext uri="{BB962C8B-B14F-4D97-AF65-F5344CB8AC3E}">
        <p14:creationId xmlns:p14="http://schemas.microsoft.com/office/powerpoint/2010/main" val="4368639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4928F-28DA-470F-ADE4-8770D199B55F}"/>
              </a:ext>
            </a:extLst>
          </p:cNvPr>
          <p:cNvSpPr>
            <a:spLocks noGrp="1"/>
          </p:cNvSpPr>
          <p:nvPr>
            <p:ph type="title"/>
          </p:nvPr>
        </p:nvSpPr>
        <p:spPr/>
        <p:txBody>
          <a:bodyPr/>
          <a:lstStyle/>
          <a:p>
            <a:r>
              <a:rPr lang="en-US" dirty="0"/>
              <a:t>Investigative Report </a:t>
            </a:r>
          </a:p>
        </p:txBody>
      </p:sp>
      <p:sp>
        <p:nvSpPr>
          <p:cNvPr id="3" name="Content Placeholder 2">
            <a:extLst>
              <a:ext uri="{FF2B5EF4-FFF2-40B4-BE49-F238E27FC236}">
                <a16:creationId xmlns:a16="http://schemas.microsoft.com/office/drawing/2014/main" id="{A1C374E1-2E09-4B31-8958-C2DADB65AE05}"/>
              </a:ext>
            </a:extLst>
          </p:cNvPr>
          <p:cNvSpPr>
            <a:spLocks noGrp="1"/>
          </p:cNvSpPr>
          <p:nvPr>
            <p:ph idx="1"/>
          </p:nvPr>
        </p:nvSpPr>
        <p:spPr>
          <a:xfrm>
            <a:off x="456454" y="2374900"/>
            <a:ext cx="11252945" cy="3733800"/>
          </a:xfrm>
        </p:spPr>
        <p:txBody>
          <a:bodyPr>
            <a:normAutofit fontScale="92500"/>
          </a:bodyPr>
          <a:lstStyle/>
          <a:p>
            <a:pPr>
              <a:buFont typeface="Arial" panose="020B0604020202020204" pitchFamily="34" charset="0"/>
              <a:buChar char="•"/>
            </a:pPr>
            <a:r>
              <a:rPr lang="en-US" dirty="0"/>
              <a:t>Must be prepared after investigation </a:t>
            </a:r>
          </a:p>
          <a:p>
            <a:pPr>
              <a:buFont typeface="Arial" panose="020B0604020202020204" pitchFamily="34" charset="0"/>
              <a:buChar char="•"/>
            </a:pPr>
            <a:r>
              <a:rPr lang="en-US" dirty="0"/>
              <a:t>Must summarize all steps taken during interview process </a:t>
            </a:r>
          </a:p>
          <a:p>
            <a:pPr>
              <a:buFont typeface="Arial" panose="020B0604020202020204" pitchFamily="34" charset="0"/>
              <a:buChar char="•"/>
            </a:pPr>
            <a:r>
              <a:rPr lang="en-US" dirty="0"/>
              <a:t>Report cannot be issued until evidence sharing has occurred </a:t>
            </a:r>
          </a:p>
          <a:p>
            <a:pPr lvl="1">
              <a:buFont typeface="Arial" panose="020B0604020202020204" pitchFamily="34" charset="0"/>
              <a:buChar char="•"/>
            </a:pPr>
            <a:r>
              <a:rPr lang="en-US" dirty="0"/>
              <a:t>Each party is given at least ten (10) days to respond to evidence in writing </a:t>
            </a:r>
          </a:p>
          <a:p>
            <a:pPr lvl="1">
              <a:buFont typeface="Arial" panose="020B0604020202020204" pitchFamily="34" charset="0"/>
              <a:buChar char="•"/>
            </a:pPr>
            <a:r>
              <a:rPr lang="en-US" dirty="0"/>
              <a:t>If a written response to the evidence is provided, this must also be included in the investigation, and summary of such included in the report</a:t>
            </a:r>
          </a:p>
          <a:p>
            <a:pPr>
              <a:buFont typeface="Arial" panose="020B0604020202020204" pitchFamily="34" charset="0"/>
              <a:buChar char="•"/>
            </a:pPr>
            <a:r>
              <a:rPr lang="en-US" dirty="0"/>
              <a:t>After these steps have occurred then report can be provided to the parties at least ten (10) days prior to the determination of any responsibility</a:t>
            </a:r>
          </a:p>
        </p:txBody>
      </p:sp>
      <p:sp>
        <p:nvSpPr>
          <p:cNvPr id="4" name="Footer Placeholder 3">
            <a:extLst>
              <a:ext uri="{FF2B5EF4-FFF2-40B4-BE49-F238E27FC236}">
                <a16:creationId xmlns:a16="http://schemas.microsoft.com/office/drawing/2014/main" id="{C3CAC81E-64EE-4EEC-9199-BE39319197F4}"/>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8219863F-5809-4A0A-B5E4-81BC42E7007A}"/>
              </a:ext>
            </a:extLst>
          </p:cNvPr>
          <p:cNvSpPr>
            <a:spLocks noGrp="1"/>
          </p:cNvSpPr>
          <p:nvPr>
            <p:ph type="sldNum" sz="quarter" idx="12"/>
          </p:nvPr>
        </p:nvSpPr>
        <p:spPr/>
        <p:txBody>
          <a:bodyPr/>
          <a:lstStyle/>
          <a:p>
            <a:fld id="{905EBA53-4854-4764-819D-270E715D0F88}" type="slidenum">
              <a:rPr lang="en-US" smtClean="0"/>
              <a:t>47</a:t>
            </a:fld>
            <a:endParaRPr lang="en-US" dirty="0"/>
          </a:p>
        </p:txBody>
      </p:sp>
    </p:spTree>
    <p:extLst>
      <p:ext uri="{BB962C8B-B14F-4D97-AF65-F5344CB8AC3E}">
        <p14:creationId xmlns:p14="http://schemas.microsoft.com/office/powerpoint/2010/main" val="23312534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F9CB5-854B-4D44-A5BF-A39777CC6D99}"/>
              </a:ext>
            </a:extLst>
          </p:cNvPr>
          <p:cNvSpPr>
            <a:spLocks noGrp="1"/>
          </p:cNvSpPr>
          <p:nvPr>
            <p:ph type="title"/>
          </p:nvPr>
        </p:nvSpPr>
        <p:spPr/>
        <p:txBody>
          <a:bodyPr/>
          <a:lstStyle/>
          <a:p>
            <a:r>
              <a:rPr lang="en-US" dirty="0"/>
              <a:t>Decision Making </a:t>
            </a:r>
          </a:p>
        </p:txBody>
      </p:sp>
      <p:sp>
        <p:nvSpPr>
          <p:cNvPr id="3" name="Content Placeholder 2">
            <a:extLst>
              <a:ext uri="{FF2B5EF4-FFF2-40B4-BE49-F238E27FC236}">
                <a16:creationId xmlns:a16="http://schemas.microsoft.com/office/drawing/2014/main" id="{0DD28242-613D-4C99-BFA1-AA6DAC272BD5}"/>
              </a:ext>
            </a:extLst>
          </p:cNvPr>
          <p:cNvSpPr>
            <a:spLocks noGrp="1"/>
          </p:cNvSpPr>
          <p:nvPr>
            <p:ph idx="1"/>
          </p:nvPr>
        </p:nvSpPr>
        <p:spPr>
          <a:xfrm>
            <a:off x="508000" y="1892300"/>
            <a:ext cx="11214099" cy="3835400"/>
          </a:xfrm>
        </p:spPr>
        <p:txBody>
          <a:bodyPr>
            <a:normAutofit/>
          </a:bodyPr>
          <a:lstStyle/>
          <a:p>
            <a:endParaRPr lang="en-US" dirty="0"/>
          </a:p>
          <a:p>
            <a:pPr>
              <a:buFont typeface="Arial" panose="020B0604020202020204" pitchFamily="34" charset="0"/>
              <a:buChar char="•"/>
            </a:pPr>
            <a:r>
              <a:rPr lang="en-US" sz="2200" dirty="0"/>
              <a:t>The decision maker must:</a:t>
            </a:r>
          </a:p>
          <a:p>
            <a:pPr lvl="1">
              <a:buFont typeface="Arial" panose="020B0604020202020204" pitchFamily="34" charset="0"/>
              <a:buChar char="•"/>
            </a:pPr>
            <a:r>
              <a:rPr lang="en-US" sz="2200" dirty="0"/>
              <a:t>Weigh the relevant evidence and decide whether it meets the school’s standard of evidence for sexual harassment allegations </a:t>
            </a:r>
          </a:p>
          <a:p>
            <a:pPr>
              <a:buFont typeface="Arial" panose="020B0604020202020204" pitchFamily="34" charset="0"/>
              <a:buChar char="•"/>
            </a:pPr>
            <a:r>
              <a:rPr lang="en-US" sz="2200" dirty="0"/>
              <a:t>Types of evidence:</a:t>
            </a:r>
          </a:p>
          <a:p>
            <a:pPr lvl="1">
              <a:buFont typeface="Arial" panose="020B0604020202020204" pitchFamily="34" charset="0"/>
              <a:buChar char="•"/>
            </a:pPr>
            <a:r>
              <a:rPr lang="en-US" sz="2200" b="1" dirty="0"/>
              <a:t>Inculpatory</a:t>
            </a:r>
            <a:r>
              <a:rPr lang="en-US" sz="2200" dirty="0"/>
              <a:t> – shows or tends to show a person’s involvement in an act or evidence that can establish guilt </a:t>
            </a:r>
          </a:p>
          <a:p>
            <a:pPr lvl="1">
              <a:buFont typeface="Arial" panose="020B0604020202020204" pitchFamily="34" charset="0"/>
              <a:buChar char="•"/>
            </a:pPr>
            <a:r>
              <a:rPr lang="en-US" sz="2200" b="1" dirty="0"/>
              <a:t>Exculpatory</a:t>
            </a:r>
            <a:r>
              <a:rPr lang="en-US" sz="2200" dirty="0"/>
              <a:t> – evidence that shows a person’s innocence </a:t>
            </a:r>
          </a:p>
          <a:p>
            <a:pPr marL="342900" lvl="1" indent="0">
              <a:buNone/>
            </a:pPr>
            <a:endParaRPr lang="en-US" dirty="0"/>
          </a:p>
          <a:p>
            <a:pPr lvl="1"/>
            <a:endParaRPr lang="en-US" dirty="0"/>
          </a:p>
        </p:txBody>
      </p:sp>
      <p:sp>
        <p:nvSpPr>
          <p:cNvPr id="4" name="Footer Placeholder 3">
            <a:extLst>
              <a:ext uri="{FF2B5EF4-FFF2-40B4-BE49-F238E27FC236}">
                <a16:creationId xmlns:a16="http://schemas.microsoft.com/office/drawing/2014/main" id="{2D0F02A2-7743-4843-9820-E968177DB3FC}"/>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4EEB00B9-D2AA-44B3-A5AD-757CF6DB6F24}"/>
              </a:ext>
            </a:extLst>
          </p:cNvPr>
          <p:cNvSpPr>
            <a:spLocks noGrp="1"/>
          </p:cNvSpPr>
          <p:nvPr>
            <p:ph type="sldNum" sz="quarter" idx="12"/>
          </p:nvPr>
        </p:nvSpPr>
        <p:spPr/>
        <p:txBody>
          <a:bodyPr/>
          <a:lstStyle/>
          <a:p>
            <a:fld id="{905EBA53-4854-4764-819D-270E715D0F88}" type="slidenum">
              <a:rPr lang="en-US" smtClean="0"/>
              <a:t>48</a:t>
            </a:fld>
            <a:endParaRPr lang="en-US" dirty="0"/>
          </a:p>
        </p:txBody>
      </p:sp>
    </p:spTree>
    <p:extLst>
      <p:ext uri="{BB962C8B-B14F-4D97-AF65-F5344CB8AC3E}">
        <p14:creationId xmlns:p14="http://schemas.microsoft.com/office/powerpoint/2010/main" val="1437949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5C01B-A7A7-4EFF-8CFA-2C5AF8641B92}"/>
              </a:ext>
            </a:extLst>
          </p:cNvPr>
          <p:cNvSpPr>
            <a:spLocks noGrp="1"/>
          </p:cNvSpPr>
          <p:nvPr>
            <p:ph type="title"/>
          </p:nvPr>
        </p:nvSpPr>
        <p:spPr/>
        <p:txBody>
          <a:bodyPr/>
          <a:lstStyle/>
          <a:p>
            <a:r>
              <a:rPr lang="en-US" dirty="0"/>
              <a:t>What is Relevant Evidence?</a:t>
            </a:r>
          </a:p>
        </p:txBody>
      </p:sp>
      <p:sp>
        <p:nvSpPr>
          <p:cNvPr id="3" name="Content Placeholder 2">
            <a:extLst>
              <a:ext uri="{FF2B5EF4-FFF2-40B4-BE49-F238E27FC236}">
                <a16:creationId xmlns:a16="http://schemas.microsoft.com/office/drawing/2014/main" id="{3BBD0DAA-955D-422D-A47F-81AC356E8786}"/>
              </a:ext>
            </a:extLst>
          </p:cNvPr>
          <p:cNvSpPr>
            <a:spLocks noGrp="1"/>
          </p:cNvSpPr>
          <p:nvPr>
            <p:ph idx="1"/>
          </p:nvPr>
        </p:nvSpPr>
        <p:spPr>
          <a:xfrm>
            <a:off x="469527" y="2468032"/>
            <a:ext cx="11252945" cy="3416300"/>
          </a:xfrm>
        </p:spPr>
        <p:txBody>
          <a:bodyPr>
            <a:normAutofit/>
          </a:bodyPr>
          <a:lstStyle/>
          <a:p>
            <a:pPr>
              <a:buFont typeface="Arial" panose="020B0604020202020204" pitchFamily="34" charset="0"/>
              <a:buChar char="•"/>
            </a:pPr>
            <a:r>
              <a:rPr lang="en-US" sz="2200" dirty="0"/>
              <a:t>Evidence is relevant if it has any tendency to make a fact more or less probable than it would be without the evidence and the fact is of consequence in determining the outcome </a:t>
            </a:r>
          </a:p>
          <a:p>
            <a:pPr lvl="1">
              <a:buFont typeface="Arial" panose="020B0604020202020204" pitchFamily="34" charset="0"/>
              <a:buChar char="•"/>
            </a:pPr>
            <a:r>
              <a:rPr lang="en-US" sz="2200" dirty="0"/>
              <a:t>It will relate directly to the allegation, or a part of the allegation </a:t>
            </a:r>
          </a:p>
          <a:p>
            <a:pPr lvl="1">
              <a:buFont typeface="Arial" panose="020B0604020202020204" pitchFamily="34" charset="0"/>
              <a:buChar char="•"/>
            </a:pPr>
            <a:r>
              <a:rPr lang="en-US" sz="2200" dirty="0"/>
              <a:t>Information protected by a privilege is not relevant (attorney-client privilege, etc.) </a:t>
            </a:r>
          </a:p>
        </p:txBody>
      </p:sp>
      <p:sp>
        <p:nvSpPr>
          <p:cNvPr id="4" name="Footer Placeholder 3">
            <a:extLst>
              <a:ext uri="{FF2B5EF4-FFF2-40B4-BE49-F238E27FC236}">
                <a16:creationId xmlns:a16="http://schemas.microsoft.com/office/drawing/2014/main" id="{DC77BB8F-7649-4F82-8887-FEB23E9ACD85}"/>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B0CBBA64-B890-47CA-930C-F945F0AF2325}"/>
              </a:ext>
            </a:extLst>
          </p:cNvPr>
          <p:cNvSpPr>
            <a:spLocks noGrp="1"/>
          </p:cNvSpPr>
          <p:nvPr>
            <p:ph type="sldNum" sz="quarter" idx="12"/>
          </p:nvPr>
        </p:nvSpPr>
        <p:spPr/>
        <p:txBody>
          <a:bodyPr/>
          <a:lstStyle/>
          <a:p>
            <a:fld id="{905EBA53-4854-4764-819D-270E715D0F88}" type="slidenum">
              <a:rPr lang="en-US" smtClean="0"/>
              <a:t>49</a:t>
            </a:fld>
            <a:endParaRPr lang="en-US" dirty="0"/>
          </a:p>
        </p:txBody>
      </p:sp>
    </p:spTree>
    <p:extLst>
      <p:ext uri="{BB962C8B-B14F-4D97-AF65-F5344CB8AC3E}">
        <p14:creationId xmlns:p14="http://schemas.microsoft.com/office/powerpoint/2010/main" val="1937505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F672A-57B2-4D6A-A30E-3E5C1B8FA6F2}"/>
              </a:ext>
            </a:extLst>
          </p:cNvPr>
          <p:cNvSpPr>
            <a:spLocks noGrp="1"/>
          </p:cNvSpPr>
          <p:nvPr>
            <p:ph type="title"/>
          </p:nvPr>
        </p:nvSpPr>
        <p:spPr/>
        <p:txBody>
          <a:bodyPr/>
          <a:lstStyle/>
          <a:p>
            <a:r>
              <a:rPr lang="en-US" dirty="0"/>
              <a:t>The Final Regulations </a:t>
            </a:r>
          </a:p>
        </p:txBody>
      </p:sp>
      <p:sp>
        <p:nvSpPr>
          <p:cNvPr id="3" name="Content Placeholder 2">
            <a:extLst>
              <a:ext uri="{FF2B5EF4-FFF2-40B4-BE49-F238E27FC236}">
                <a16:creationId xmlns:a16="http://schemas.microsoft.com/office/drawing/2014/main" id="{EF142CF0-EA9E-424A-94FA-A352877EEBAF}"/>
              </a:ext>
            </a:extLst>
          </p:cNvPr>
          <p:cNvSpPr>
            <a:spLocks noGrp="1"/>
          </p:cNvSpPr>
          <p:nvPr>
            <p:ph idx="1"/>
          </p:nvPr>
        </p:nvSpPr>
        <p:spPr/>
        <p:txBody>
          <a:bodyPr>
            <a:normAutofit/>
          </a:bodyPr>
          <a:lstStyle/>
          <a:p>
            <a:pPr>
              <a:buFont typeface="Arial" panose="020B0604020202020204" pitchFamily="34" charset="0"/>
              <a:buChar char="•"/>
            </a:pPr>
            <a:r>
              <a:rPr lang="en-US" dirty="0"/>
              <a:t>The regulations have the full effect of law and override any past guidance. </a:t>
            </a:r>
          </a:p>
          <a:p>
            <a:pPr>
              <a:buFont typeface="Arial" panose="020B0604020202020204" pitchFamily="34" charset="0"/>
              <a:buChar char="•"/>
            </a:pPr>
            <a:r>
              <a:rPr lang="en-US" dirty="0"/>
              <a:t>These regulations are legally binding and therefore provide the mechanisms that schools must use to respond to allegations of sexual harassment. </a:t>
            </a:r>
          </a:p>
        </p:txBody>
      </p:sp>
      <p:sp>
        <p:nvSpPr>
          <p:cNvPr id="6" name="Slide Number Placeholder 5">
            <a:extLst>
              <a:ext uri="{FF2B5EF4-FFF2-40B4-BE49-F238E27FC236}">
                <a16:creationId xmlns:a16="http://schemas.microsoft.com/office/drawing/2014/main" id="{CD03DFFE-CAFB-4042-AA6D-0E094D4B24C7}"/>
              </a:ext>
            </a:extLst>
          </p:cNvPr>
          <p:cNvSpPr>
            <a:spLocks noGrp="1"/>
          </p:cNvSpPr>
          <p:nvPr>
            <p:ph type="sldNum" sz="quarter" idx="12"/>
          </p:nvPr>
        </p:nvSpPr>
        <p:spPr/>
        <p:txBody>
          <a:bodyPr/>
          <a:lstStyle/>
          <a:p>
            <a:fld id="{905EBA53-4854-4764-819D-270E715D0F88}" type="slidenum">
              <a:rPr lang="en-US" smtClean="0"/>
              <a:t>5</a:t>
            </a:fld>
            <a:endParaRPr lang="en-US" dirty="0"/>
          </a:p>
        </p:txBody>
      </p:sp>
      <p:sp>
        <p:nvSpPr>
          <p:cNvPr id="5" name="Footer Placeholder 3">
            <a:extLst>
              <a:ext uri="{FF2B5EF4-FFF2-40B4-BE49-F238E27FC236}">
                <a16:creationId xmlns:a16="http://schemas.microsoft.com/office/drawing/2014/main" id="{C6B229FB-11C9-49D3-997A-04584ACB98B3}"/>
              </a:ext>
            </a:extLst>
          </p:cNvPr>
          <p:cNvSpPr>
            <a:spLocks noGrp="1"/>
          </p:cNvSpPr>
          <p:nvPr>
            <p:ph type="ftr" sz="quarter" idx="11"/>
          </p:nvPr>
        </p:nvSpPr>
        <p:spPr>
          <a:xfrm>
            <a:off x="2628900" y="6391838"/>
            <a:ext cx="8826500" cy="304801"/>
          </a:xfrm>
        </p:spPr>
        <p:txBody>
          <a:bodyPr/>
          <a:lstStyle/>
          <a:p>
            <a:r>
              <a:rPr lang="en-US" sz="1200" dirty="0"/>
              <a:t>© WBK Legal 2020 This presentation is informational only and does not constitute legal advice.</a:t>
            </a:r>
          </a:p>
        </p:txBody>
      </p:sp>
    </p:spTree>
    <p:extLst>
      <p:ext uri="{BB962C8B-B14F-4D97-AF65-F5344CB8AC3E}">
        <p14:creationId xmlns:p14="http://schemas.microsoft.com/office/powerpoint/2010/main" val="2710543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09B6-4293-4E8C-9832-9D61B4FA8DC2}"/>
              </a:ext>
            </a:extLst>
          </p:cNvPr>
          <p:cNvSpPr>
            <a:spLocks noGrp="1"/>
          </p:cNvSpPr>
          <p:nvPr>
            <p:ph type="title"/>
          </p:nvPr>
        </p:nvSpPr>
        <p:spPr/>
        <p:txBody>
          <a:bodyPr/>
          <a:lstStyle/>
          <a:p>
            <a:r>
              <a:rPr lang="en-US" dirty="0"/>
              <a:t>Credibility Determinations </a:t>
            </a:r>
          </a:p>
        </p:txBody>
      </p:sp>
      <p:sp>
        <p:nvSpPr>
          <p:cNvPr id="3" name="Content Placeholder 2">
            <a:extLst>
              <a:ext uri="{FF2B5EF4-FFF2-40B4-BE49-F238E27FC236}">
                <a16:creationId xmlns:a16="http://schemas.microsoft.com/office/drawing/2014/main" id="{53695A4A-A51C-4147-AC83-DF7EA7C354A7}"/>
              </a:ext>
            </a:extLst>
          </p:cNvPr>
          <p:cNvSpPr>
            <a:spLocks noGrp="1"/>
          </p:cNvSpPr>
          <p:nvPr>
            <p:ph idx="1"/>
          </p:nvPr>
        </p:nvSpPr>
        <p:spPr>
          <a:xfrm>
            <a:off x="456454" y="2608728"/>
            <a:ext cx="11252945" cy="3182471"/>
          </a:xfrm>
        </p:spPr>
        <p:txBody>
          <a:bodyPr/>
          <a:lstStyle/>
          <a:p>
            <a:pPr>
              <a:buFont typeface="Arial" panose="020B0604020202020204" pitchFamily="34" charset="0"/>
              <a:buChar char="•"/>
            </a:pPr>
            <a:r>
              <a:rPr lang="en-US" sz="2200" dirty="0"/>
              <a:t>Decision makers must make credibility determinations:</a:t>
            </a:r>
          </a:p>
          <a:p>
            <a:pPr lvl="1">
              <a:buFont typeface="Arial" panose="020B0604020202020204" pitchFamily="34" charset="0"/>
              <a:buChar char="•"/>
            </a:pPr>
            <a:r>
              <a:rPr lang="en-US" sz="2200" dirty="0"/>
              <a:t>Observe any inconsistencies in witness statements (or consistencies) </a:t>
            </a:r>
          </a:p>
          <a:p>
            <a:pPr lvl="1">
              <a:buFont typeface="Arial" panose="020B0604020202020204" pitchFamily="34" charset="0"/>
              <a:buChar char="•"/>
            </a:pPr>
            <a:r>
              <a:rPr lang="en-US" sz="2200" dirty="0"/>
              <a:t>Consider bias or motive to lie </a:t>
            </a:r>
          </a:p>
          <a:p>
            <a:pPr lvl="1">
              <a:buFont typeface="Arial" panose="020B0604020202020204" pitchFamily="34" charset="0"/>
              <a:buChar char="•"/>
            </a:pPr>
            <a:r>
              <a:rPr lang="en-US" sz="2200" dirty="0"/>
              <a:t>Probability or improbability of occurrence given all of the facts/evidence </a:t>
            </a:r>
          </a:p>
          <a:p>
            <a:pPr marL="342900" lvl="1" indent="0">
              <a:buNone/>
            </a:pPr>
            <a:endParaRPr lang="en-US" dirty="0"/>
          </a:p>
        </p:txBody>
      </p:sp>
      <p:sp>
        <p:nvSpPr>
          <p:cNvPr id="4" name="Footer Placeholder 3">
            <a:extLst>
              <a:ext uri="{FF2B5EF4-FFF2-40B4-BE49-F238E27FC236}">
                <a16:creationId xmlns:a16="http://schemas.microsoft.com/office/drawing/2014/main" id="{47CCEB2B-1392-4477-AA72-9572310CACBA}"/>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0561A0B5-1AB7-4045-A6DA-3B1612E4C4A5}"/>
              </a:ext>
            </a:extLst>
          </p:cNvPr>
          <p:cNvSpPr>
            <a:spLocks noGrp="1"/>
          </p:cNvSpPr>
          <p:nvPr>
            <p:ph type="sldNum" sz="quarter" idx="12"/>
          </p:nvPr>
        </p:nvSpPr>
        <p:spPr/>
        <p:txBody>
          <a:bodyPr/>
          <a:lstStyle/>
          <a:p>
            <a:fld id="{905EBA53-4854-4764-819D-270E715D0F88}" type="slidenum">
              <a:rPr lang="en-US" smtClean="0"/>
              <a:t>50</a:t>
            </a:fld>
            <a:endParaRPr lang="en-US" dirty="0"/>
          </a:p>
        </p:txBody>
      </p:sp>
    </p:spTree>
    <p:extLst>
      <p:ext uri="{BB962C8B-B14F-4D97-AF65-F5344CB8AC3E}">
        <p14:creationId xmlns:p14="http://schemas.microsoft.com/office/powerpoint/2010/main" val="27415920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D8886-3E8C-467C-8FCC-A8AE741E0753}"/>
              </a:ext>
            </a:extLst>
          </p:cNvPr>
          <p:cNvSpPr>
            <a:spLocks noGrp="1"/>
          </p:cNvSpPr>
          <p:nvPr>
            <p:ph type="title"/>
          </p:nvPr>
        </p:nvSpPr>
        <p:spPr/>
        <p:txBody>
          <a:bodyPr/>
          <a:lstStyle/>
          <a:p>
            <a:r>
              <a:rPr lang="en-US" dirty="0"/>
              <a:t>Decision </a:t>
            </a:r>
          </a:p>
        </p:txBody>
      </p:sp>
      <p:sp>
        <p:nvSpPr>
          <p:cNvPr id="3" name="Content Placeholder 2">
            <a:extLst>
              <a:ext uri="{FF2B5EF4-FFF2-40B4-BE49-F238E27FC236}">
                <a16:creationId xmlns:a16="http://schemas.microsoft.com/office/drawing/2014/main" id="{C39D4A3A-18F2-45B3-A333-EECB341B870C}"/>
              </a:ext>
            </a:extLst>
          </p:cNvPr>
          <p:cNvSpPr>
            <a:spLocks noGrp="1"/>
          </p:cNvSpPr>
          <p:nvPr>
            <p:ph idx="1"/>
          </p:nvPr>
        </p:nvSpPr>
        <p:spPr>
          <a:xfrm>
            <a:off x="456454" y="2374900"/>
            <a:ext cx="11252945" cy="3975100"/>
          </a:xfrm>
        </p:spPr>
        <p:txBody>
          <a:bodyPr>
            <a:normAutofit fontScale="92500" lnSpcReduction="10000"/>
          </a:bodyPr>
          <a:lstStyle/>
          <a:p>
            <a:pPr>
              <a:buFont typeface="Arial" panose="020B0604020202020204" pitchFamily="34" charset="0"/>
              <a:buChar char="•"/>
            </a:pPr>
            <a:r>
              <a:rPr lang="en-US" dirty="0"/>
              <a:t>Decision must be in writing and must include:</a:t>
            </a:r>
          </a:p>
          <a:p>
            <a:pPr lvl="1">
              <a:buFont typeface="Arial" panose="020B0604020202020204" pitchFamily="34" charset="0"/>
              <a:buChar char="•"/>
            </a:pPr>
            <a:r>
              <a:rPr lang="en-US" dirty="0"/>
              <a:t>Portion of school’s policy or policies that have been violated </a:t>
            </a:r>
          </a:p>
          <a:p>
            <a:pPr lvl="1">
              <a:buFont typeface="Arial" panose="020B0604020202020204" pitchFamily="34" charset="0"/>
              <a:buChar char="•"/>
            </a:pPr>
            <a:r>
              <a:rPr lang="en-US" dirty="0"/>
              <a:t>Procedural steps taken to investigate and reach a decision </a:t>
            </a:r>
          </a:p>
          <a:p>
            <a:pPr lvl="1">
              <a:buFont typeface="Arial" panose="020B0604020202020204" pitchFamily="34" charset="0"/>
              <a:buChar char="•"/>
            </a:pPr>
            <a:r>
              <a:rPr lang="en-US" dirty="0"/>
              <a:t>Finding of Fact</a:t>
            </a:r>
          </a:p>
          <a:p>
            <a:pPr lvl="1">
              <a:buFont typeface="Arial" panose="020B0604020202020204" pitchFamily="34" charset="0"/>
              <a:buChar char="•"/>
            </a:pPr>
            <a:r>
              <a:rPr lang="en-US" dirty="0"/>
              <a:t>Conclusion section that relies on the facts and the relevant policy or policies (Title IX/Non-Discrimination Policy) </a:t>
            </a:r>
          </a:p>
          <a:p>
            <a:pPr lvl="1">
              <a:buFont typeface="Arial" panose="020B0604020202020204" pitchFamily="34" charset="0"/>
              <a:buChar char="•"/>
            </a:pPr>
            <a:r>
              <a:rPr lang="en-US" dirty="0"/>
              <a:t>Statement and rationale for determination of responsibility </a:t>
            </a:r>
          </a:p>
          <a:p>
            <a:pPr lvl="1">
              <a:buFont typeface="Arial" panose="020B0604020202020204" pitchFamily="34" charset="0"/>
              <a:buChar char="•"/>
            </a:pPr>
            <a:r>
              <a:rPr lang="en-US" dirty="0"/>
              <a:t>Disciplinary sanctions that school will impose on respondent and remedies available to complainant to restore or preserve complainant’s access to education</a:t>
            </a:r>
          </a:p>
          <a:p>
            <a:pPr marL="342900" lvl="1" indent="0">
              <a:buNone/>
            </a:pPr>
            <a:endParaRPr lang="en-US" dirty="0"/>
          </a:p>
          <a:p>
            <a:pPr lvl="1"/>
            <a:endParaRPr lang="en-US" dirty="0"/>
          </a:p>
        </p:txBody>
      </p:sp>
      <p:sp>
        <p:nvSpPr>
          <p:cNvPr id="4" name="Footer Placeholder 3">
            <a:extLst>
              <a:ext uri="{FF2B5EF4-FFF2-40B4-BE49-F238E27FC236}">
                <a16:creationId xmlns:a16="http://schemas.microsoft.com/office/drawing/2014/main" id="{9D62CF41-AF85-4EC6-9016-A9622501D68A}"/>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14163C96-4D65-46C9-AD3D-D7D30A1ABC2F}"/>
              </a:ext>
            </a:extLst>
          </p:cNvPr>
          <p:cNvSpPr>
            <a:spLocks noGrp="1"/>
          </p:cNvSpPr>
          <p:nvPr>
            <p:ph type="sldNum" sz="quarter" idx="12"/>
          </p:nvPr>
        </p:nvSpPr>
        <p:spPr/>
        <p:txBody>
          <a:bodyPr/>
          <a:lstStyle/>
          <a:p>
            <a:fld id="{905EBA53-4854-4764-819D-270E715D0F88}" type="slidenum">
              <a:rPr lang="en-US" smtClean="0"/>
              <a:t>51</a:t>
            </a:fld>
            <a:endParaRPr lang="en-US" dirty="0"/>
          </a:p>
        </p:txBody>
      </p:sp>
    </p:spTree>
    <p:extLst>
      <p:ext uri="{BB962C8B-B14F-4D97-AF65-F5344CB8AC3E}">
        <p14:creationId xmlns:p14="http://schemas.microsoft.com/office/powerpoint/2010/main" val="4757011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E0197-278F-42E2-B7E3-5EC9920789A4}"/>
              </a:ext>
            </a:extLst>
          </p:cNvPr>
          <p:cNvSpPr>
            <a:spLocks noGrp="1"/>
          </p:cNvSpPr>
          <p:nvPr>
            <p:ph type="title"/>
          </p:nvPr>
        </p:nvSpPr>
        <p:spPr/>
        <p:txBody>
          <a:bodyPr/>
          <a:lstStyle/>
          <a:p>
            <a:r>
              <a:rPr lang="en-US" dirty="0"/>
              <a:t>Decision (continued) </a:t>
            </a:r>
          </a:p>
        </p:txBody>
      </p:sp>
      <p:sp>
        <p:nvSpPr>
          <p:cNvPr id="3" name="Content Placeholder 2">
            <a:extLst>
              <a:ext uri="{FF2B5EF4-FFF2-40B4-BE49-F238E27FC236}">
                <a16:creationId xmlns:a16="http://schemas.microsoft.com/office/drawing/2014/main" id="{8967551A-1FD8-49CF-A3FF-189468EED5EE}"/>
              </a:ext>
            </a:extLst>
          </p:cNvPr>
          <p:cNvSpPr>
            <a:spLocks noGrp="1"/>
          </p:cNvSpPr>
          <p:nvPr>
            <p:ph idx="1"/>
          </p:nvPr>
        </p:nvSpPr>
        <p:spPr>
          <a:xfrm>
            <a:off x="431074" y="2400300"/>
            <a:ext cx="11312435" cy="3822700"/>
          </a:xfrm>
        </p:spPr>
        <p:txBody>
          <a:bodyPr>
            <a:noAutofit/>
          </a:bodyPr>
          <a:lstStyle/>
          <a:p>
            <a:pPr>
              <a:buFont typeface="Arial" panose="020B0604020202020204" pitchFamily="34" charset="0"/>
              <a:buChar char="•"/>
            </a:pPr>
            <a:r>
              <a:rPr lang="en-US" sz="2200" dirty="0"/>
              <a:t>Decision must include (continued)</a:t>
            </a:r>
          </a:p>
          <a:p>
            <a:pPr lvl="1"/>
            <a:r>
              <a:rPr lang="en-US" sz="2100" dirty="0"/>
              <a:t>Disciplinary sanctions that school will impose on respondent and remedies available to complainant to restore or preserve complainant’s access to education</a:t>
            </a:r>
          </a:p>
          <a:p>
            <a:pPr lvl="2"/>
            <a:r>
              <a:rPr lang="en-US" sz="2100" dirty="0"/>
              <a:t>Remedies may include a one-way no-contact order that would prohibit participation in clubs and teams with the complainant </a:t>
            </a:r>
          </a:p>
          <a:p>
            <a:pPr lvl="1"/>
            <a:r>
              <a:rPr lang="en-US" sz="2100" dirty="0"/>
              <a:t>A statement as to the rationale for any remedies for the complainant addressing how this remedies will restore or preserve equal access </a:t>
            </a:r>
          </a:p>
          <a:p>
            <a:pPr lvl="1"/>
            <a:r>
              <a:rPr lang="en-US" sz="2100" dirty="0"/>
              <a:t>A statement of the school’s procedures, a statement that there is a right to appeal, and the permissible basis for appeal </a:t>
            </a:r>
          </a:p>
        </p:txBody>
      </p:sp>
      <p:sp>
        <p:nvSpPr>
          <p:cNvPr id="4" name="Footer Placeholder 3">
            <a:extLst>
              <a:ext uri="{FF2B5EF4-FFF2-40B4-BE49-F238E27FC236}">
                <a16:creationId xmlns:a16="http://schemas.microsoft.com/office/drawing/2014/main" id="{C401B864-285D-44F5-8982-4A48AE502E06}"/>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B4B7FB21-FA83-4261-9A60-FAA004DE73CB}"/>
              </a:ext>
            </a:extLst>
          </p:cNvPr>
          <p:cNvSpPr>
            <a:spLocks noGrp="1"/>
          </p:cNvSpPr>
          <p:nvPr>
            <p:ph type="sldNum" sz="quarter" idx="12"/>
          </p:nvPr>
        </p:nvSpPr>
        <p:spPr/>
        <p:txBody>
          <a:bodyPr/>
          <a:lstStyle/>
          <a:p>
            <a:fld id="{905EBA53-4854-4764-819D-270E715D0F88}" type="slidenum">
              <a:rPr lang="en-US" smtClean="0"/>
              <a:t>52</a:t>
            </a:fld>
            <a:endParaRPr lang="en-US" dirty="0"/>
          </a:p>
        </p:txBody>
      </p:sp>
    </p:spTree>
    <p:extLst>
      <p:ext uri="{BB962C8B-B14F-4D97-AF65-F5344CB8AC3E}">
        <p14:creationId xmlns:p14="http://schemas.microsoft.com/office/powerpoint/2010/main" val="5784748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5" name="Group 14">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6" name="Rectangle 15">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 name="Title 1">
            <a:extLst>
              <a:ext uri="{FF2B5EF4-FFF2-40B4-BE49-F238E27FC236}">
                <a16:creationId xmlns:a16="http://schemas.microsoft.com/office/drawing/2014/main" id="{86C51DEB-E80C-42A2-9E52-432F21252ACD}"/>
              </a:ext>
            </a:extLst>
          </p:cNvPr>
          <p:cNvSpPr>
            <a:spLocks noGrp="1"/>
          </p:cNvSpPr>
          <p:nvPr>
            <p:ph type="title"/>
          </p:nvPr>
        </p:nvSpPr>
        <p:spPr>
          <a:xfrm>
            <a:off x="1000372" y="1209957"/>
            <a:ext cx="3034580" cy="4438087"/>
          </a:xfrm>
        </p:spPr>
        <p:txBody>
          <a:bodyPr anchor="ctr">
            <a:normAutofit/>
          </a:bodyPr>
          <a:lstStyle/>
          <a:p>
            <a:pPr algn="r"/>
            <a:r>
              <a:rPr lang="en-US" dirty="0">
                <a:solidFill>
                  <a:schemeClr val="tx1"/>
                </a:solidFill>
              </a:rPr>
              <a:t>Decision</a:t>
            </a:r>
            <a:r>
              <a:rPr lang="en-US" sz="3200" dirty="0">
                <a:solidFill>
                  <a:schemeClr val="tx1"/>
                </a:solidFill>
              </a:rPr>
              <a:t> </a:t>
            </a:r>
          </a:p>
        </p:txBody>
      </p:sp>
      <p:sp>
        <p:nvSpPr>
          <p:cNvPr id="3" name="Content Placeholder 2">
            <a:extLst>
              <a:ext uri="{FF2B5EF4-FFF2-40B4-BE49-F238E27FC236}">
                <a16:creationId xmlns:a16="http://schemas.microsoft.com/office/drawing/2014/main" id="{D832B44E-B81C-40DF-9544-CA0109848433}"/>
              </a:ext>
            </a:extLst>
          </p:cNvPr>
          <p:cNvSpPr>
            <a:spLocks noGrp="1"/>
          </p:cNvSpPr>
          <p:nvPr>
            <p:ph idx="1"/>
          </p:nvPr>
        </p:nvSpPr>
        <p:spPr>
          <a:xfrm>
            <a:off x="4678424" y="1059025"/>
            <a:ext cx="5860480" cy="5327488"/>
          </a:xfrm>
        </p:spPr>
        <p:txBody>
          <a:bodyPr anchor="ctr">
            <a:noAutofit/>
          </a:bodyPr>
          <a:lstStyle/>
          <a:p>
            <a:pPr>
              <a:lnSpc>
                <a:spcPct val="90000"/>
              </a:lnSpc>
              <a:buFont typeface="Arial" panose="020B0604020202020204" pitchFamily="34" charset="0"/>
              <a:buChar char="•"/>
            </a:pPr>
            <a:r>
              <a:rPr lang="en-US" sz="2000" dirty="0">
                <a:solidFill>
                  <a:schemeClr val="tx1"/>
                </a:solidFill>
              </a:rPr>
              <a:t>Must be sent to both parties simultaneously with information regarding how to appeal </a:t>
            </a:r>
          </a:p>
          <a:p>
            <a:pPr lvl="1">
              <a:lnSpc>
                <a:spcPct val="90000"/>
              </a:lnSpc>
              <a:buFont typeface="Arial" panose="020B0604020202020204" pitchFamily="34" charset="0"/>
              <a:buChar char="•"/>
            </a:pPr>
            <a:r>
              <a:rPr lang="en-US" sz="2000" dirty="0">
                <a:solidFill>
                  <a:schemeClr val="tx1"/>
                </a:solidFill>
              </a:rPr>
              <a:t>Must be in writing </a:t>
            </a:r>
          </a:p>
          <a:p>
            <a:pPr lvl="1">
              <a:lnSpc>
                <a:spcPct val="90000"/>
              </a:lnSpc>
              <a:buFont typeface="Arial" panose="020B0604020202020204" pitchFamily="34" charset="0"/>
              <a:buChar char="•"/>
            </a:pPr>
            <a:r>
              <a:rPr lang="en-US" sz="2000" dirty="0">
                <a:solidFill>
                  <a:schemeClr val="tx1"/>
                </a:solidFill>
              </a:rPr>
              <a:t>Must include name and contact information of appeal officer (cannot be Title IX coordinator, investigator, or decision-maker) </a:t>
            </a:r>
          </a:p>
          <a:p>
            <a:pPr>
              <a:lnSpc>
                <a:spcPct val="90000"/>
              </a:lnSpc>
              <a:buFont typeface="Arial" panose="020B0604020202020204" pitchFamily="34" charset="0"/>
              <a:buChar char="•"/>
            </a:pPr>
            <a:r>
              <a:rPr lang="en-US" sz="2000" dirty="0">
                <a:solidFill>
                  <a:schemeClr val="tx1"/>
                </a:solidFill>
              </a:rPr>
              <a:t>A decision is final if parties do not appeal or at the conclusion of the appeal process </a:t>
            </a:r>
          </a:p>
          <a:p>
            <a:pPr lvl="1">
              <a:lnSpc>
                <a:spcPct val="90000"/>
              </a:lnSpc>
              <a:buFont typeface="Arial" panose="020B0604020202020204" pitchFamily="34" charset="0"/>
              <a:buChar char="•"/>
            </a:pPr>
            <a:r>
              <a:rPr lang="en-US" sz="2000" dirty="0">
                <a:solidFill>
                  <a:schemeClr val="tx1"/>
                </a:solidFill>
              </a:rPr>
              <a:t>School has discretion to set appeal deadlines </a:t>
            </a:r>
          </a:p>
          <a:p>
            <a:pPr>
              <a:lnSpc>
                <a:spcPct val="90000"/>
              </a:lnSpc>
              <a:buFont typeface="Arial" panose="020B0604020202020204" pitchFamily="34" charset="0"/>
              <a:buChar char="•"/>
            </a:pPr>
            <a:r>
              <a:rPr lang="en-US" sz="2000" dirty="0">
                <a:solidFill>
                  <a:schemeClr val="tx1"/>
                </a:solidFill>
              </a:rPr>
              <a:t>Title IX Coordinator is responsible for ensuring remedies stated within decision are carried out </a:t>
            </a:r>
          </a:p>
        </p:txBody>
      </p:sp>
      <p:sp>
        <p:nvSpPr>
          <p:cNvPr id="4" name="Footer Placeholder 3">
            <a:extLst>
              <a:ext uri="{FF2B5EF4-FFF2-40B4-BE49-F238E27FC236}">
                <a16:creationId xmlns:a16="http://schemas.microsoft.com/office/drawing/2014/main" id="{68C1B992-312B-46BC-95F7-783BEDCA716F}"/>
              </a:ext>
            </a:extLst>
          </p:cNvPr>
          <p:cNvSpPr>
            <a:spLocks noGrp="1"/>
          </p:cNvSpPr>
          <p:nvPr>
            <p:ph type="ftr" sz="quarter" idx="11"/>
          </p:nvPr>
        </p:nvSpPr>
        <p:spPr>
          <a:xfrm rot="5400000">
            <a:off x="9521207" y="3155806"/>
            <a:ext cx="3859795" cy="304801"/>
          </a:xfrm>
        </p:spPr>
        <p:txBody>
          <a:bodyPr>
            <a:normAutofit/>
          </a:bodyPr>
          <a:lstStyle/>
          <a:p>
            <a:pPr>
              <a:lnSpc>
                <a:spcPct val="90000"/>
              </a:lnSpc>
              <a:spcAft>
                <a:spcPts val="600"/>
              </a:spcAft>
            </a:pPr>
            <a:r>
              <a:rPr lang="en-US" sz="700" dirty="0">
                <a:solidFill>
                  <a:srgbClr val="FFFFFF"/>
                </a:solidFill>
              </a:rPr>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BB9EBEC3-E367-4586-A0BA-5F0D77594B76}"/>
              </a:ext>
            </a:extLst>
          </p:cNvPr>
          <p:cNvSpPr>
            <a:spLocks noGrp="1"/>
          </p:cNvSpPr>
          <p:nvPr>
            <p:ph type="sldNum" sz="quarter" idx="12"/>
          </p:nvPr>
        </p:nvSpPr>
        <p:spPr>
          <a:xfrm>
            <a:off x="11017538" y="610622"/>
            <a:ext cx="685802" cy="766675"/>
          </a:xfrm>
        </p:spPr>
        <p:txBody>
          <a:bodyPr anchor="ctr">
            <a:normAutofit/>
          </a:bodyPr>
          <a:lstStyle/>
          <a:p>
            <a:pPr>
              <a:spcAft>
                <a:spcPts val="600"/>
              </a:spcAft>
            </a:pPr>
            <a:fld id="{905EBA53-4854-4764-819D-270E715D0F88}" type="slidenum">
              <a:rPr lang="en-US" sz="2000">
                <a:solidFill>
                  <a:srgbClr val="FFFFFF"/>
                </a:solidFill>
              </a:rPr>
              <a:pPr>
                <a:spcAft>
                  <a:spcPts val="600"/>
                </a:spcAft>
              </a:pPr>
              <a:t>53</a:t>
            </a:fld>
            <a:endParaRPr lang="en-US" sz="2000" dirty="0">
              <a:solidFill>
                <a:srgbClr val="FFFFFF"/>
              </a:solidFill>
            </a:endParaRPr>
          </a:p>
        </p:txBody>
      </p:sp>
      <p:cxnSp>
        <p:nvCxnSpPr>
          <p:cNvPr id="19" name="Straight Connector 18">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9796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AFE6F-642F-4E75-B1FD-30DBC24AED0A}"/>
              </a:ext>
            </a:extLst>
          </p:cNvPr>
          <p:cNvSpPr>
            <a:spLocks noGrp="1"/>
          </p:cNvSpPr>
          <p:nvPr>
            <p:ph type="title"/>
          </p:nvPr>
        </p:nvSpPr>
        <p:spPr/>
        <p:txBody>
          <a:bodyPr/>
          <a:lstStyle/>
          <a:p>
            <a:r>
              <a:rPr lang="en-US" dirty="0"/>
              <a:t>Appeals </a:t>
            </a:r>
          </a:p>
        </p:txBody>
      </p:sp>
      <p:sp>
        <p:nvSpPr>
          <p:cNvPr id="3" name="Content Placeholder 2">
            <a:extLst>
              <a:ext uri="{FF2B5EF4-FFF2-40B4-BE49-F238E27FC236}">
                <a16:creationId xmlns:a16="http://schemas.microsoft.com/office/drawing/2014/main" id="{299F8842-9BCD-40EA-B09A-5DC562169E86}"/>
              </a:ext>
            </a:extLst>
          </p:cNvPr>
          <p:cNvSpPr>
            <a:spLocks noGrp="1"/>
          </p:cNvSpPr>
          <p:nvPr>
            <p:ph idx="1"/>
          </p:nvPr>
        </p:nvSpPr>
        <p:spPr>
          <a:xfrm>
            <a:off x="495300" y="2548218"/>
            <a:ext cx="11226800" cy="3701663"/>
          </a:xfrm>
        </p:spPr>
        <p:txBody>
          <a:bodyPr>
            <a:noAutofit/>
          </a:bodyPr>
          <a:lstStyle/>
          <a:p>
            <a:pPr>
              <a:buFont typeface="Arial" panose="020B0604020202020204" pitchFamily="34" charset="0"/>
              <a:buChar char="•"/>
            </a:pPr>
            <a:r>
              <a:rPr lang="en-US" sz="2200" dirty="0"/>
              <a:t>Both complainant and respondent have the right to appeal </a:t>
            </a:r>
          </a:p>
          <a:p>
            <a:pPr>
              <a:buFont typeface="Arial" panose="020B0604020202020204" pitchFamily="34" charset="0"/>
              <a:buChar char="•"/>
            </a:pPr>
            <a:r>
              <a:rPr lang="en-US" sz="2200" dirty="0"/>
              <a:t>Appeals can be taken:</a:t>
            </a:r>
          </a:p>
          <a:p>
            <a:pPr lvl="1">
              <a:buFont typeface="Arial" panose="020B0604020202020204" pitchFamily="34" charset="0"/>
              <a:buChar char="•"/>
            </a:pPr>
            <a:r>
              <a:rPr lang="en-US" sz="2200" dirty="0"/>
              <a:t>After dismissal before the grievance process whether mandatory or discretionary </a:t>
            </a:r>
          </a:p>
          <a:p>
            <a:pPr lvl="1">
              <a:buFont typeface="Arial" panose="020B0604020202020204" pitchFamily="34" charset="0"/>
              <a:buChar char="•"/>
            </a:pPr>
            <a:r>
              <a:rPr lang="en-US" sz="2200" dirty="0"/>
              <a:t>After a final decision is made at the conclusion of the grievance process </a:t>
            </a:r>
          </a:p>
        </p:txBody>
      </p:sp>
      <p:sp>
        <p:nvSpPr>
          <p:cNvPr id="4" name="Footer Placeholder 3">
            <a:extLst>
              <a:ext uri="{FF2B5EF4-FFF2-40B4-BE49-F238E27FC236}">
                <a16:creationId xmlns:a16="http://schemas.microsoft.com/office/drawing/2014/main" id="{670B35BD-9D2D-4F3E-A544-5ACE2CED86F9}"/>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F901DD87-D642-4611-A8A8-5970D7ABB9DE}"/>
              </a:ext>
            </a:extLst>
          </p:cNvPr>
          <p:cNvSpPr>
            <a:spLocks noGrp="1"/>
          </p:cNvSpPr>
          <p:nvPr>
            <p:ph type="sldNum" sz="quarter" idx="12"/>
          </p:nvPr>
        </p:nvSpPr>
        <p:spPr/>
        <p:txBody>
          <a:bodyPr/>
          <a:lstStyle/>
          <a:p>
            <a:fld id="{905EBA53-4854-4764-819D-270E715D0F88}" type="slidenum">
              <a:rPr lang="en-US" smtClean="0"/>
              <a:t>54</a:t>
            </a:fld>
            <a:endParaRPr lang="en-US" dirty="0"/>
          </a:p>
        </p:txBody>
      </p:sp>
    </p:spTree>
    <p:extLst>
      <p:ext uri="{BB962C8B-B14F-4D97-AF65-F5344CB8AC3E}">
        <p14:creationId xmlns:p14="http://schemas.microsoft.com/office/powerpoint/2010/main" val="11160064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B38B3-74B3-4E7A-9475-7471FFAD21DB}"/>
              </a:ext>
            </a:extLst>
          </p:cNvPr>
          <p:cNvSpPr>
            <a:spLocks noGrp="1"/>
          </p:cNvSpPr>
          <p:nvPr>
            <p:ph type="title"/>
          </p:nvPr>
        </p:nvSpPr>
        <p:spPr/>
        <p:txBody>
          <a:bodyPr/>
          <a:lstStyle/>
          <a:p>
            <a:r>
              <a:rPr lang="en-US" dirty="0"/>
              <a:t>Appeals</a:t>
            </a:r>
          </a:p>
        </p:txBody>
      </p:sp>
      <p:sp>
        <p:nvSpPr>
          <p:cNvPr id="3" name="Content Placeholder 2">
            <a:extLst>
              <a:ext uri="{FF2B5EF4-FFF2-40B4-BE49-F238E27FC236}">
                <a16:creationId xmlns:a16="http://schemas.microsoft.com/office/drawing/2014/main" id="{EDA6D823-DBB9-4A69-BA26-D016C474640D}"/>
              </a:ext>
            </a:extLst>
          </p:cNvPr>
          <p:cNvSpPr>
            <a:spLocks noGrp="1"/>
          </p:cNvSpPr>
          <p:nvPr>
            <p:ph idx="1"/>
          </p:nvPr>
        </p:nvSpPr>
        <p:spPr>
          <a:xfrm>
            <a:off x="456454" y="2548218"/>
            <a:ext cx="11252945" cy="3242982"/>
          </a:xfrm>
        </p:spPr>
        <p:txBody>
          <a:bodyPr/>
          <a:lstStyle/>
          <a:p>
            <a:r>
              <a:rPr lang="en-US" sz="2200" dirty="0"/>
              <a:t>Appeals may be taken as the result of:</a:t>
            </a:r>
          </a:p>
          <a:p>
            <a:pPr lvl="1"/>
            <a:r>
              <a:rPr lang="en-US" sz="2200" dirty="0"/>
              <a:t>A procedural irregularity that affected the outcome </a:t>
            </a:r>
          </a:p>
          <a:p>
            <a:pPr lvl="1"/>
            <a:r>
              <a:rPr lang="en-US" sz="2200" dirty="0"/>
              <a:t>New evidence has been discovered that was not discoverable prior </a:t>
            </a:r>
          </a:p>
          <a:p>
            <a:pPr lvl="1"/>
            <a:r>
              <a:rPr lang="en-US" sz="2200" dirty="0"/>
              <a:t>A conflict of interest affected the outcome </a:t>
            </a:r>
          </a:p>
          <a:p>
            <a:pPr lvl="1"/>
            <a:r>
              <a:rPr lang="en-US" sz="2200" dirty="0"/>
              <a:t>Additional grounds determined by the school so long as they apply on an equal basis </a:t>
            </a:r>
          </a:p>
          <a:p>
            <a:endParaRPr lang="en-US" dirty="0"/>
          </a:p>
        </p:txBody>
      </p:sp>
      <p:sp>
        <p:nvSpPr>
          <p:cNvPr id="4" name="Slide Number Placeholder 3">
            <a:extLst>
              <a:ext uri="{FF2B5EF4-FFF2-40B4-BE49-F238E27FC236}">
                <a16:creationId xmlns:a16="http://schemas.microsoft.com/office/drawing/2014/main" id="{AD431F33-7F2F-40E7-BA6E-A4DD689F9AC6}"/>
              </a:ext>
            </a:extLst>
          </p:cNvPr>
          <p:cNvSpPr>
            <a:spLocks noGrp="1"/>
          </p:cNvSpPr>
          <p:nvPr>
            <p:ph type="sldNum" sz="quarter" idx="12"/>
          </p:nvPr>
        </p:nvSpPr>
        <p:spPr/>
        <p:txBody>
          <a:bodyPr/>
          <a:lstStyle/>
          <a:p>
            <a:fld id="{25FB7523-2B6A-479B-BEC3-9B8263F8FE39}" type="slidenum">
              <a:rPr lang="en-US" smtClean="0"/>
              <a:t>55</a:t>
            </a:fld>
            <a:endParaRPr lang="en-US" dirty="0"/>
          </a:p>
        </p:txBody>
      </p:sp>
      <p:sp>
        <p:nvSpPr>
          <p:cNvPr id="5" name="Footer Placeholder 4">
            <a:extLst>
              <a:ext uri="{FF2B5EF4-FFF2-40B4-BE49-F238E27FC236}">
                <a16:creationId xmlns:a16="http://schemas.microsoft.com/office/drawing/2014/main" id="{F607D5B7-BDBC-47E6-BDCA-9AE4BD05AEE1}"/>
              </a:ext>
            </a:extLst>
          </p:cNvPr>
          <p:cNvSpPr>
            <a:spLocks noGrp="1"/>
          </p:cNvSpPr>
          <p:nvPr>
            <p:ph type="ftr" sz="quarter" idx="11"/>
          </p:nvPr>
        </p:nvSpPr>
        <p:spPr/>
        <p:txBody>
          <a:bodyPr/>
          <a:lstStyle/>
          <a:p>
            <a:r>
              <a:rPr lang="en-US" dirty="0"/>
              <a:t>© WBK Legal 2020 This presentation is informational only and does not constitute legal advice.</a:t>
            </a:r>
          </a:p>
        </p:txBody>
      </p:sp>
    </p:spTree>
    <p:extLst>
      <p:ext uri="{BB962C8B-B14F-4D97-AF65-F5344CB8AC3E}">
        <p14:creationId xmlns:p14="http://schemas.microsoft.com/office/powerpoint/2010/main" val="20274904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E87B50C-BA86-4F51-A3E5-EE1354FCE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E7DC5BDA-5569-44D1-B022-C75E74FC53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sp>
        <p:nvSpPr>
          <p:cNvPr id="2" name="Title 1">
            <a:extLst>
              <a:ext uri="{FF2B5EF4-FFF2-40B4-BE49-F238E27FC236}">
                <a16:creationId xmlns:a16="http://schemas.microsoft.com/office/drawing/2014/main" id="{25945D19-92B1-493D-8F5D-CD20C46BA4E9}"/>
              </a:ext>
            </a:extLst>
          </p:cNvPr>
          <p:cNvSpPr>
            <a:spLocks noGrp="1"/>
          </p:cNvSpPr>
          <p:nvPr>
            <p:ph type="title"/>
          </p:nvPr>
        </p:nvSpPr>
        <p:spPr>
          <a:xfrm>
            <a:off x="1154953" y="973668"/>
            <a:ext cx="8761413" cy="706964"/>
          </a:xfrm>
        </p:spPr>
        <p:txBody>
          <a:bodyPr>
            <a:normAutofit/>
          </a:bodyPr>
          <a:lstStyle/>
          <a:p>
            <a:r>
              <a:rPr lang="en-US" dirty="0">
                <a:solidFill>
                  <a:srgbClr val="FFFFFF"/>
                </a:solidFill>
              </a:rPr>
              <a:t>Appeal Process </a:t>
            </a:r>
          </a:p>
        </p:txBody>
      </p:sp>
      <p:sp>
        <p:nvSpPr>
          <p:cNvPr id="16" name="Rectangle 15">
            <a:extLst>
              <a:ext uri="{FF2B5EF4-FFF2-40B4-BE49-F238E27FC236}">
                <a16:creationId xmlns:a16="http://schemas.microsoft.com/office/drawing/2014/main" id="{D0125878-85CE-4A00-BA94-36987E3410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a:extLst>
              <a:ext uri="{FF2B5EF4-FFF2-40B4-BE49-F238E27FC236}">
                <a16:creationId xmlns:a16="http://schemas.microsoft.com/office/drawing/2014/main" id="{51CB8DDD-B0AA-4BA5-A35C-019EB3BE9080}"/>
              </a:ext>
            </a:extLst>
          </p:cNvPr>
          <p:cNvSpPr>
            <a:spLocks noGrp="1"/>
          </p:cNvSpPr>
          <p:nvPr>
            <p:ph type="sldNum" sz="quarter" idx="12"/>
          </p:nvPr>
        </p:nvSpPr>
        <p:spPr>
          <a:xfrm>
            <a:off x="10352540" y="295729"/>
            <a:ext cx="838199" cy="767687"/>
          </a:xfrm>
        </p:spPr>
        <p:txBody>
          <a:bodyPr>
            <a:normAutofit/>
          </a:bodyPr>
          <a:lstStyle/>
          <a:p>
            <a:pPr>
              <a:spcAft>
                <a:spcPts val="600"/>
              </a:spcAft>
            </a:pPr>
            <a:fld id="{905EBA53-4854-4764-819D-270E715D0F88}" type="slidenum">
              <a:rPr lang="en-US">
                <a:solidFill>
                  <a:srgbClr val="FFFFFF"/>
                </a:solidFill>
              </a:rPr>
              <a:pPr>
                <a:spcAft>
                  <a:spcPts val="600"/>
                </a:spcAft>
              </a:pPr>
              <a:t>56</a:t>
            </a:fld>
            <a:endParaRPr lang="en-US" dirty="0">
              <a:solidFill>
                <a:srgbClr val="FFFFFF"/>
              </a:solidFill>
            </a:endParaRPr>
          </a:p>
        </p:txBody>
      </p:sp>
      <p:sp>
        <p:nvSpPr>
          <p:cNvPr id="4" name="Footer Placeholder 3">
            <a:extLst>
              <a:ext uri="{FF2B5EF4-FFF2-40B4-BE49-F238E27FC236}">
                <a16:creationId xmlns:a16="http://schemas.microsoft.com/office/drawing/2014/main" id="{BEE01852-2438-4B7A-8EDD-72CCA02BC433}"/>
              </a:ext>
            </a:extLst>
          </p:cNvPr>
          <p:cNvSpPr>
            <a:spLocks noGrp="1"/>
          </p:cNvSpPr>
          <p:nvPr>
            <p:ph type="ftr" sz="quarter" idx="11"/>
          </p:nvPr>
        </p:nvSpPr>
        <p:spPr>
          <a:xfrm>
            <a:off x="528358" y="6391838"/>
            <a:ext cx="3859795" cy="304801"/>
          </a:xfrm>
        </p:spPr>
        <p:txBody>
          <a:bodyPr>
            <a:normAutofit/>
          </a:bodyPr>
          <a:lstStyle/>
          <a:p>
            <a:pPr>
              <a:lnSpc>
                <a:spcPct val="90000"/>
              </a:lnSpc>
              <a:spcAft>
                <a:spcPts val="600"/>
              </a:spcAft>
            </a:pPr>
            <a:r>
              <a:rPr lang="en-US" sz="700" dirty="0"/>
              <a:t>© WBK Legal 2020 This presentation is informational only and does not constitute legal advice.</a:t>
            </a:r>
          </a:p>
        </p:txBody>
      </p:sp>
      <p:graphicFrame>
        <p:nvGraphicFramePr>
          <p:cNvPr id="10" name="Content Placeholder 2">
            <a:extLst>
              <a:ext uri="{FF2B5EF4-FFF2-40B4-BE49-F238E27FC236}">
                <a16:creationId xmlns:a16="http://schemas.microsoft.com/office/drawing/2014/main" id="{9BE9C38E-B754-43A7-929A-BE9F355CC67A}"/>
              </a:ext>
            </a:extLst>
          </p:cNvPr>
          <p:cNvGraphicFramePr>
            <a:graphicFrameLocks noGrp="1"/>
          </p:cNvGraphicFramePr>
          <p:nvPr>
            <p:ph idx="1"/>
            <p:extLst>
              <p:ext uri="{D42A27DB-BD31-4B8C-83A1-F6EECF244321}">
                <p14:modId xmlns:p14="http://schemas.microsoft.com/office/powerpoint/2010/main" val="1689833873"/>
              </p:ext>
            </p:extLst>
          </p:nvPr>
        </p:nvGraphicFramePr>
        <p:xfrm>
          <a:off x="841829" y="1574800"/>
          <a:ext cx="10580913" cy="41719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5500141"/>
      </p:ext>
    </p:extLst>
  </p:cSld>
  <p:clrMapOvr>
    <a:overrideClrMapping bg1="dk1" tx1="lt1" bg2="dk2" tx2="lt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8FC1C-F866-4F4D-8206-D2C3AE250E2A}"/>
              </a:ext>
            </a:extLst>
          </p:cNvPr>
          <p:cNvSpPr>
            <a:spLocks noGrp="1"/>
          </p:cNvSpPr>
          <p:nvPr>
            <p:ph type="title"/>
          </p:nvPr>
        </p:nvSpPr>
        <p:spPr/>
        <p:txBody>
          <a:bodyPr/>
          <a:lstStyle/>
          <a:p>
            <a:r>
              <a:rPr lang="en-US" dirty="0"/>
              <a:t>Record Keeping </a:t>
            </a:r>
          </a:p>
        </p:txBody>
      </p:sp>
      <p:sp>
        <p:nvSpPr>
          <p:cNvPr id="3" name="Content Placeholder 2">
            <a:extLst>
              <a:ext uri="{FF2B5EF4-FFF2-40B4-BE49-F238E27FC236}">
                <a16:creationId xmlns:a16="http://schemas.microsoft.com/office/drawing/2014/main" id="{14E1A6FE-ECC4-45FE-AF0F-BD5F6C1C330F}"/>
              </a:ext>
            </a:extLst>
          </p:cNvPr>
          <p:cNvSpPr>
            <a:spLocks noGrp="1"/>
          </p:cNvSpPr>
          <p:nvPr>
            <p:ph idx="1"/>
          </p:nvPr>
        </p:nvSpPr>
        <p:spPr>
          <a:xfrm>
            <a:off x="456454" y="2374900"/>
            <a:ext cx="11252945" cy="4165600"/>
          </a:xfrm>
        </p:spPr>
        <p:txBody>
          <a:bodyPr>
            <a:noAutofit/>
          </a:bodyPr>
          <a:lstStyle/>
          <a:p>
            <a:pPr>
              <a:buFont typeface="Arial" panose="020B0604020202020204" pitchFamily="34" charset="0"/>
              <a:buChar char="•"/>
            </a:pPr>
            <a:r>
              <a:rPr lang="en-US" sz="1600" dirty="0"/>
              <a:t>The following must be maintained for </a:t>
            </a:r>
            <a:r>
              <a:rPr lang="en-US" sz="1600" b="1" dirty="0"/>
              <a:t>seven (7) years: </a:t>
            </a:r>
            <a:endParaRPr lang="en-US" sz="1600" dirty="0"/>
          </a:p>
          <a:p>
            <a:pPr lvl="1">
              <a:buFont typeface="Arial" panose="020B0604020202020204" pitchFamily="34" charset="0"/>
              <a:buChar char="•"/>
            </a:pPr>
            <a:r>
              <a:rPr lang="en-US" sz="1600" dirty="0"/>
              <a:t>Records of investigation</a:t>
            </a:r>
          </a:p>
          <a:p>
            <a:pPr lvl="1">
              <a:buFont typeface="Arial" panose="020B0604020202020204" pitchFamily="34" charset="0"/>
              <a:buChar char="•"/>
            </a:pPr>
            <a:r>
              <a:rPr lang="en-US" sz="1600" dirty="0"/>
              <a:t>Records of appeal and materials associated with appeal</a:t>
            </a:r>
          </a:p>
          <a:p>
            <a:pPr lvl="1">
              <a:buFont typeface="Arial" panose="020B0604020202020204" pitchFamily="34" charset="0"/>
              <a:buChar char="•"/>
            </a:pPr>
            <a:r>
              <a:rPr lang="en-US" sz="1600" dirty="0"/>
              <a:t>Records of informal resolution process</a:t>
            </a:r>
          </a:p>
          <a:p>
            <a:pPr lvl="2">
              <a:buFont typeface="Arial" panose="020B0604020202020204" pitchFamily="34" charset="0"/>
              <a:buChar char="•"/>
            </a:pPr>
            <a:r>
              <a:rPr lang="en-US" sz="1600" dirty="0"/>
              <a:t>Notices proceeding informal resolution</a:t>
            </a:r>
          </a:p>
          <a:p>
            <a:pPr lvl="1">
              <a:buFont typeface="Arial" panose="020B0604020202020204" pitchFamily="34" charset="0"/>
              <a:buChar char="•"/>
            </a:pPr>
            <a:r>
              <a:rPr lang="en-US" sz="1600" dirty="0"/>
              <a:t>Records of materials used to train Title IX coordinators, investigators, decision makers, and any person who facilitates informational resolution processes</a:t>
            </a:r>
          </a:p>
          <a:p>
            <a:pPr lvl="1">
              <a:buFont typeface="Arial" panose="020B0604020202020204" pitchFamily="34" charset="0"/>
              <a:buChar char="•"/>
            </a:pPr>
            <a:r>
              <a:rPr lang="en-US" sz="1600" dirty="0"/>
              <a:t>Records of supportive measures provided </a:t>
            </a:r>
          </a:p>
          <a:p>
            <a:pPr lvl="2">
              <a:buFont typeface="Arial" panose="020B0604020202020204" pitchFamily="34" charset="0"/>
              <a:buChar char="•"/>
            </a:pPr>
            <a:r>
              <a:rPr lang="en-US" sz="1600" dirty="0"/>
              <a:t>Even when school offers supportive measures to complainant when the complainant declines supportive measures or declines formal complaint </a:t>
            </a:r>
          </a:p>
          <a:p>
            <a:pPr lvl="2">
              <a:buFont typeface="Arial" panose="020B0604020202020204" pitchFamily="34" charset="0"/>
              <a:buChar char="•"/>
            </a:pPr>
            <a:r>
              <a:rPr lang="en-US" sz="1600" dirty="0"/>
              <a:t>Must also include statement as to why school was not deliberately indifferent in offering of supportive measures </a:t>
            </a:r>
          </a:p>
        </p:txBody>
      </p:sp>
      <p:sp>
        <p:nvSpPr>
          <p:cNvPr id="4" name="Footer Placeholder 3">
            <a:extLst>
              <a:ext uri="{FF2B5EF4-FFF2-40B4-BE49-F238E27FC236}">
                <a16:creationId xmlns:a16="http://schemas.microsoft.com/office/drawing/2014/main" id="{0AACEABA-5D9D-4EB8-9C13-A03361528CD6}"/>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1FC3146D-8B97-4D47-B8C3-0B5F31253817}"/>
              </a:ext>
            </a:extLst>
          </p:cNvPr>
          <p:cNvSpPr>
            <a:spLocks noGrp="1"/>
          </p:cNvSpPr>
          <p:nvPr>
            <p:ph type="sldNum" sz="quarter" idx="12"/>
          </p:nvPr>
        </p:nvSpPr>
        <p:spPr/>
        <p:txBody>
          <a:bodyPr/>
          <a:lstStyle/>
          <a:p>
            <a:fld id="{905EBA53-4854-4764-819D-270E715D0F88}" type="slidenum">
              <a:rPr lang="en-US" smtClean="0"/>
              <a:t>57</a:t>
            </a:fld>
            <a:endParaRPr lang="en-US" dirty="0"/>
          </a:p>
        </p:txBody>
      </p:sp>
    </p:spTree>
    <p:extLst>
      <p:ext uri="{BB962C8B-B14F-4D97-AF65-F5344CB8AC3E}">
        <p14:creationId xmlns:p14="http://schemas.microsoft.com/office/powerpoint/2010/main" val="3674313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B4969-D2F5-4003-A1E3-519EAF00F23C}"/>
              </a:ext>
            </a:extLst>
          </p:cNvPr>
          <p:cNvSpPr>
            <a:spLocks noGrp="1"/>
          </p:cNvSpPr>
          <p:nvPr>
            <p:ph type="title"/>
          </p:nvPr>
        </p:nvSpPr>
        <p:spPr/>
        <p:txBody>
          <a:bodyPr/>
          <a:lstStyle/>
          <a:p>
            <a:r>
              <a:rPr lang="en-US" dirty="0"/>
              <a:t>Prohibition Against Retaliation </a:t>
            </a:r>
          </a:p>
        </p:txBody>
      </p:sp>
      <p:sp>
        <p:nvSpPr>
          <p:cNvPr id="3" name="Content Placeholder 2">
            <a:extLst>
              <a:ext uri="{FF2B5EF4-FFF2-40B4-BE49-F238E27FC236}">
                <a16:creationId xmlns:a16="http://schemas.microsoft.com/office/drawing/2014/main" id="{6AEC75BE-135C-43A6-B1CC-2D3D4B04C8AD}"/>
              </a:ext>
            </a:extLst>
          </p:cNvPr>
          <p:cNvSpPr>
            <a:spLocks noGrp="1"/>
          </p:cNvSpPr>
          <p:nvPr>
            <p:ph idx="1"/>
          </p:nvPr>
        </p:nvSpPr>
        <p:spPr>
          <a:xfrm>
            <a:off x="469900" y="2569029"/>
            <a:ext cx="11252199" cy="2803071"/>
          </a:xfrm>
        </p:spPr>
        <p:txBody>
          <a:bodyPr>
            <a:normAutofit/>
          </a:bodyPr>
          <a:lstStyle/>
          <a:p>
            <a:pPr>
              <a:buFont typeface="Arial" panose="020B0604020202020204" pitchFamily="34" charset="0"/>
              <a:buChar char="•"/>
            </a:pPr>
            <a:r>
              <a:rPr lang="en-US" sz="2200" dirty="0"/>
              <a:t>No recipient or other person shall intimidate, threaten, coerce, or discriminate against any individual for the purpose of interfering with any right or privilege secured by Title IX or its implementing regulations, or because the individual has made a report or complaint, testified, assisted, or participated or refused to participate in any manner in an investigation, proceeding, or hearing under Title IX or its implementing regulations.</a:t>
            </a:r>
          </a:p>
          <a:p>
            <a:endParaRPr lang="en-US" dirty="0"/>
          </a:p>
        </p:txBody>
      </p:sp>
      <p:sp>
        <p:nvSpPr>
          <p:cNvPr id="4" name="Footer Placeholder 3">
            <a:extLst>
              <a:ext uri="{FF2B5EF4-FFF2-40B4-BE49-F238E27FC236}">
                <a16:creationId xmlns:a16="http://schemas.microsoft.com/office/drawing/2014/main" id="{61C84A7E-0D05-4A0D-B40A-9428F9A0BDFB}"/>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7479EA0C-8983-4A4D-9707-C206B8987681}"/>
              </a:ext>
            </a:extLst>
          </p:cNvPr>
          <p:cNvSpPr>
            <a:spLocks noGrp="1"/>
          </p:cNvSpPr>
          <p:nvPr>
            <p:ph type="sldNum" sz="quarter" idx="12"/>
          </p:nvPr>
        </p:nvSpPr>
        <p:spPr/>
        <p:txBody>
          <a:bodyPr/>
          <a:lstStyle/>
          <a:p>
            <a:fld id="{905EBA53-4854-4764-819D-270E715D0F88}" type="slidenum">
              <a:rPr lang="en-US" smtClean="0"/>
              <a:t>58</a:t>
            </a:fld>
            <a:endParaRPr lang="en-US" dirty="0"/>
          </a:p>
        </p:txBody>
      </p:sp>
    </p:spTree>
    <p:extLst>
      <p:ext uri="{BB962C8B-B14F-4D97-AF65-F5344CB8AC3E}">
        <p14:creationId xmlns:p14="http://schemas.microsoft.com/office/powerpoint/2010/main" val="37180495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9C515-73FA-435A-B2FE-4C2A88D5F0A3}"/>
              </a:ext>
            </a:extLst>
          </p:cNvPr>
          <p:cNvSpPr>
            <a:spLocks noGrp="1"/>
          </p:cNvSpPr>
          <p:nvPr>
            <p:ph type="title"/>
          </p:nvPr>
        </p:nvSpPr>
        <p:spPr/>
        <p:txBody>
          <a:bodyPr/>
          <a:lstStyle/>
          <a:p>
            <a:r>
              <a:rPr lang="en-US" dirty="0"/>
              <a:t>Retaliation </a:t>
            </a:r>
          </a:p>
        </p:txBody>
      </p:sp>
      <p:sp>
        <p:nvSpPr>
          <p:cNvPr id="3" name="Content Placeholder 2">
            <a:extLst>
              <a:ext uri="{FF2B5EF4-FFF2-40B4-BE49-F238E27FC236}">
                <a16:creationId xmlns:a16="http://schemas.microsoft.com/office/drawing/2014/main" id="{34DFDF97-771F-4563-954F-AE8C58C1CB01}"/>
              </a:ext>
            </a:extLst>
          </p:cNvPr>
          <p:cNvSpPr>
            <a:spLocks noGrp="1"/>
          </p:cNvSpPr>
          <p:nvPr>
            <p:ph idx="1"/>
          </p:nvPr>
        </p:nvSpPr>
        <p:spPr>
          <a:xfrm>
            <a:off x="431074" y="2298700"/>
            <a:ext cx="11312435" cy="3721100"/>
          </a:xfrm>
        </p:spPr>
        <p:txBody>
          <a:bodyPr>
            <a:normAutofit/>
          </a:bodyPr>
          <a:lstStyle/>
          <a:p>
            <a:pPr>
              <a:buFont typeface="Arial" panose="020B0604020202020204" pitchFamily="34" charset="0"/>
              <a:buChar char="•"/>
            </a:pPr>
            <a:r>
              <a:rPr lang="en-US" sz="2200" dirty="0"/>
              <a:t>Individuals who believe they have been retaliated against can file a complaint </a:t>
            </a:r>
          </a:p>
          <a:p>
            <a:pPr>
              <a:buFont typeface="Arial" panose="020B0604020202020204" pitchFamily="34" charset="0"/>
              <a:buChar char="•"/>
            </a:pPr>
            <a:r>
              <a:rPr lang="en-US" sz="2200" dirty="0"/>
              <a:t>The school shall have procedures in place for prompt and equitable resolution of retaliation complaints </a:t>
            </a:r>
          </a:p>
          <a:p>
            <a:pPr lvl="1">
              <a:buFont typeface="Arial" panose="020B0604020202020204" pitchFamily="34" charset="0"/>
              <a:buChar char="•"/>
            </a:pPr>
            <a:r>
              <a:rPr lang="en-US" sz="2200" dirty="0"/>
              <a:t>Process mirrors the Title IX investigation process </a:t>
            </a:r>
          </a:p>
          <a:p>
            <a:pPr>
              <a:buFont typeface="Arial" panose="020B0604020202020204" pitchFamily="34" charset="0"/>
              <a:buChar char="•"/>
            </a:pPr>
            <a:r>
              <a:rPr lang="en-US" sz="2200" dirty="0"/>
              <a:t>Schools should keep the identities of parties and witnesses confidential, unless disclosure is required under other laws or is necessary to conduct grievance process </a:t>
            </a:r>
          </a:p>
        </p:txBody>
      </p:sp>
      <p:sp>
        <p:nvSpPr>
          <p:cNvPr id="4" name="Footer Placeholder 3">
            <a:extLst>
              <a:ext uri="{FF2B5EF4-FFF2-40B4-BE49-F238E27FC236}">
                <a16:creationId xmlns:a16="http://schemas.microsoft.com/office/drawing/2014/main" id="{9F89F646-C8E3-4C3C-991F-480FFB0AEC8E}"/>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DD2F1EEC-0911-4167-A171-62882BE7C009}"/>
              </a:ext>
            </a:extLst>
          </p:cNvPr>
          <p:cNvSpPr>
            <a:spLocks noGrp="1"/>
          </p:cNvSpPr>
          <p:nvPr>
            <p:ph type="sldNum" sz="quarter" idx="12"/>
          </p:nvPr>
        </p:nvSpPr>
        <p:spPr/>
        <p:txBody>
          <a:bodyPr/>
          <a:lstStyle/>
          <a:p>
            <a:fld id="{905EBA53-4854-4764-819D-270E715D0F88}" type="slidenum">
              <a:rPr lang="en-US" smtClean="0"/>
              <a:t>59</a:t>
            </a:fld>
            <a:endParaRPr lang="en-US" dirty="0"/>
          </a:p>
        </p:txBody>
      </p:sp>
    </p:spTree>
    <p:extLst>
      <p:ext uri="{BB962C8B-B14F-4D97-AF65-F5344CB8AC3E}">
        <p14:creationId xmlns:p14="http://schemas.microsoft.com/office/powerpoint/2010/main" val="268389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89B59-A18E-4777-9CF4-5BFB83934E33}"/>
              </a:ext>
            </a:extLst>
          </p:cNvPr>
          <p:cNvSpPr>
            <a:spLocks noGrp="1"/>
          </p:cNvSpPr>
          <p:nvPr>
            <p:ph type="title"/>
          </p:nvPr>
        </p:nvSpPr>
        <p:spPr/>
        <p:txBody>
          <a:bodyPr/>
          <a:lstStyle/>
          <a:p>
            <a:r>
              <a:rPr lang="en-US" dirty="0"/>
              <a:t>Key Terms </a:t>
            </a:r>
          </a:p>
        </p:txBody>
      </p:sp>
      <p:sp>
        <p:nvSpPr>
          <p:cNvPr id="3" name="Content Placeholder 2">
            <a:extLst>
              <a:ext uri="{FF2B5EF4-FFF2-40B4-BE49-F238E27FC236}">
                <a16:creationId xmlns:a16="http://schemas.microsoft.com/office/drawing/2014/main" id="{A7CEE410-CE30-4E85-8DC2-CB06BBDEF83D}"/>
              </a:ext>
            </a:extLst>
          </p:cNvPr>
          <p:cNvSpPr>
            <a:spLocks noGrp="1"/>
          </p:cNvSpPr>
          <p:nvPr>
            <p:ph idx="1"/>
          </p:nvPr>
        </p:nvSpPr>
        <p:spPr/>
        <p:txBody>
          <a:bodyPr>
            <a:normAutofit/>
          </a:bodyPr>
          <a:lstStyle/>
          <a:p>
            <a:pPr>
              <a:buFont typeface="Arial" panose="020B0604020202020204" pitchFamily="34" charset="0"/>
              <a:buChar char="•"/>
            </a:pPr>
            <a:r>
              <a:rPr lang="en-US" b="1" dirty="0"/>
              <a:t>Complainant</a:t>
            </a:r>
            <a:r>
              <a:rPr lang="en-US" dirty="0"/>
              <a:t> – individual who makes complaint of Title IX Incident (formerly alleged victim) </a:t>
            </a:r>
          </a:p>
          <a:p>
            <a:pPr>
              <a:buFont typeface="Arial" panose="020B0604020202020204" pitchFamily="34" charset="0"/>
              <a:buChar char="•"/>
            </a:pPr>
            <a:r>
              <a:rPr lang="en-US" b="1" dirty="0"/>
              <a:t>Respondent</a:t>
            </a:r>
            <a:r>
              <a:rPr lang="en-US" dirty="0"/>
              <a:t> – individual who is accused of committing Title IX Incident (formerly alleged perpetrator) </a:t>
            </a:r>
          </a:p>
          <a:p>
            <a:pPr>
              <a:buFont typeface="Arial" panose="020B0604020202020204" pitchFamily="34" charset="0"/>
              <a:buChar char="•"/>
            </a:pPr>
            <a:r>
              <a:rPr lang="en-US" b="1" dirty="0"/>
              <a:t>Recipient</a:t>
            </a:r>
            <a:r>
              <a:rPr lang="en-US" dirty="0"/>
              <a:t> – Recipient of federal funds who Title IX applies to; will be used interchangeably with “school” or “entity” </a:t>
            </a:r>
          </a:p>
        </p:txBody>
      </p:sp>
      <p:sp>
        <p:nvSpPr>
          <p:cNvPr id="4" name="Footer Placeholder 3">
            <a:extLst>
              <a:ext uri="{FF2B5EF4-FFF2-40B4-BE49-F238E27FC236}">
                <a16:creationId xmlns:a16="http://schemas.microsoft.com/office/drawing/2014/main" id="{743070B9-D3AA-4ACB-A8DB-DDDC52D807CB}"/>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B0DF1BF6-3A0E-4645-991A-402E8023BE45}"/>
              </a:ext>
            </a:extLst>
          </p:cNvPr>
          <p:cNvSpPr>
            <a:spLocks noGrp="1"/>
          </p:cNvSpPr>
          <p:nvPr>
            <p:ph type="sldNum" sz="quarter" idx="12"/>
          </p:nvPr>
        </p:nvSpPr>
        <p:spPr/>
        <p:txBody>
          <a:bodyPr/>
          <a:lstStyle/>
          <a:p>
            <a:fld id="{905EBA53-4854-4764-819D-270E715D0F88}" type="slidenum">
              <a:rPr lang="en-US" smtClean="0"/>
              <a:t>6</a:t>
            </a:fld>
            <a:endParaRPr lang="en-US" dirty="0"/>
          </a:p>
        </p:txBody>
      </p:sp>
    </p:spTree>
    <p:extLst>
      <p:ext uri="{BB962C8B-B14F-4D97-AF65-F5344CB8AC3E}">
        <p14:creationId xmlns:p14="http://schemas.microsoft.com/office/powerpoint/2010/main" val="31262296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0466-FB81-4CDF-9E41-AFD1580C21B2}"/>
              </a:ext>
            </a:extLst>
          </p:cNvPr>
          <p:cNvSpPr>
            <a:spLocks noGrp="1"/>
          </p:cNvSpPr>
          <p:nvPr>
            <p:ph type="title"/>
          </p:nvPr>
        </p:nvSpPr>
        <p:spPr/>
        <p:txBody>
          <a:bodyPr/>
          <a:lstStyle/>
          <a:p>
            <a:r>
              <a:rPr lang="en-US" dirty="0"/>
              <a:t>Examples of Retaliation</a:t>
            </a:r>
          </a:p>
        </p:txBody>
      </p:sp>
      <p:sp>
        <p:nvSpPr>
          <p:cNvPr id="3" name="Content Placeholder 2">
            <a:extLst>
              <a:ext uri="{FF2B5EF4-FFF2-40B4-BE49-F238E27FC236}">
                <a16:creationId xmlns:a16="http://schemas.microsoft.com/office/drawing/2014/main" id="{CB02906A-6196-43B6-B7AC-508ECC1DF40A}"/>
              </a:ext>
            </a:extLst>
          </p:cNvPr>
          <p:cNvSpPr>
            <a:spLocks noGrp="1"/>
          </p:cNvSpPr>
          <p:nvPr>
            <p:ph idx="1"/>
          </p:nvPr>
        </p:nvSpPr>
        <p:spPr>
          <a:xfrm>
            <a:off x="469900" y="2298700"/>
            <a:ext cx="11226800" cy="4064000"/>
          </a:xfrm>
        </p:spPr>
        <p:txBody>
          <a:bodyPr>
            <a:noAutofit/>
          </a:bodyPr>
          <a:lstStyle/>
          <a:p>
            <a:pPr>
              <a:buFont typeface="Arial" panose="020B0604020202020204" pitchFamily="34" charset="0"/>
              <a:buChar char="•"/>
            </a:pPr>
            <a:r>
              <a:rPr lang="en-US" sz="2000" dirty="0"/>
              <a:t>If a school charges a person with code of conduct violation for purpose of discouraging the person from pursuing a sexual harassment report or formal complaint </a:t>
            </a:r>
          </a:p>
          <a:p>
            <a:pPr>
              <a:buFont typeface="Arial" panose="020B0604020202020204" pitchFamily="34" charset="0"/>
              <a:buChar char="•"/>
            </a:pPr>
            <a:r>
              <a:rPr lang="en-US" sz="2000" dirty="0"/>
              <a:t>If a code of conduct charge is for a violation unrelated to sexual harassment yet arises from the same facts as a sexual harassment allegation, that may be prohibited retaliation </a:t>
            </a:r>
          </a:p>
          <a:p>
            <a:pPr>
              <a:buFont typeface="Arial" panose="020B0604020202020204" pitchFamily="34" charset="0"/>
              <a:buChar char="•"/>
            </a:pPr>
            <a:r>
              <a:rPr lang="en-US" sz="2000" dirty="0"/>
              <a:t>Deciding to enforce a rule against a complainant shortly after the Title IX complaint is filed, when the rule has not been enforced as against other students or the complainant in the past</a:t>
            </a:r>
          </a:p>
          <a:p>
            <a:pPr marL="0" indent="0">
              <a:buNone/>
            </a:pPr>
            <a:endParaRPr lang="en-US" sz="2000" dirty="0"/>
          </a:p>
          <a:p>
            <a:pPr>
              <a:buFont typeface="Arial" panose="020B0604020202020204" pitchFamily="34" charset="0"/>
              <a:buChar char="•"/>
            </a:pPr>
            <a:r>
              <a:rPr lang="en-US" sz="2000" b="1" u="sng" dirty="0"/>
              <a:t>NOTE</a:t>
            </a:r>
            <a:r>
              <a:rPr lang="en-US" sz="2000" dirty="0"/>
              <a:t>: It is not retaliation for a school to punish someone for making a bad-faith statement during the Title IX grievance process </a:t>
            </a:r>
          </a:p>
        </p:txBody>
      </p:sp>
      <p:sp>
        <p:nvSpPr>
          <p:cNvPr id="4" name="Footer Placeholder 3">
            <a:extLst>
              <a:ext uri="{FF2B5EF4-FFF2-40B4-BE49-F238E27FC236}">
                <a16:creationId xmlns:a16="http://schemas.microsoft.com/office/drawing/2014/main" id="{D70C7BAA-FA38-4563-AD08-B22EF88203E9}"/>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1A02B475-67F4-4DBB-AB57-904DC59B0832}"/>
              </a:ext>
            </a:extLst>
          </p:cNvPr>
          <p:cNvSpPr>
            <a:spLocks noGrp="1"/>
          </p:cNvSpPr>
          <p:nvPr>
            <p:ph type="sldNum" sz="quarter" idx="12"/>
          </p:nvPr>
        </p:nvSpPr>
        <p:spPr/>
        <p:txBody>
          <a:bodyPr/>
          <a:lstStyle/>
          <a:p>
            <a:fld id="{905EBA53-4854-4764-819D-270E715D0F88}" type="slidenum">
              <a:rPr lang="en-US" smtClean="0"/>
              <a:t>60</a:t>
            </a:fld>
            <a:endParaRPr lang="en-US" dirty="0"/>
          </a:p>
        </p:txBody>
      </p:sp>
    </p:spTree>
    <p:extLst>
      <p:ext uri="{BB962C8B-B14F-4D97-AF65-F5344CB8AC3E}">
        <p14:creationId xmlns:p14="http://schemas.microsoft.com/office/powerpoint/2010/main" val="42925832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CBAFB-80BA-41C1-A398-86904DF82FC3}"/>
              </a:ext>
            </a:extLst>
          </p:cNvPr>
          <p:cNvSpPr>
            <a:spLocks noGrp="1"/>
          </p:cNvSpPr>
          <p:nvPr>
            <p:ph type="title"/>
          </p:nvPr>
        </p:nvSpPr>
        <p:spPr>
          <a:xfrm>
            <a:off x="698500" y="947920"/>
            <a:ext cx="9893300" cy="728480"/>
          </a:xfrm>
        </p:spPr>
        <p:txBody>
          <a:bodyPr/>
          <a:lstStyle/>
          <a:p>
            <a:r>
              <a:rPr lang="en-US" dirty="0"/>
              <a:t>Title IX Process Must be Free from Bias </a:t>
            </a:r>
          </a:p>
        </p:txBody>
      </p:sp>
      <p:sp>
        <p:nvSpPr>
          <p:cNvPr id="3" name="Content Placeholder 2">
            <a:extLst>
              <a:ext uri="{FF2B5EF4-FFF2-40B4-BE49-F238E27FC236}">
                <a16:creationId xmlns:a16="http://schemas.microsoft.com/office/drawing/2014/main" id="{848BECD5-D5E5-4049-8EAD-2E2640FA8EA9}"/>
              </a:ext>
            </a:extLst>
          </p:cNvPr>
          <p:cNvSpPr>
            <a:spLocks noGrp="1"/>
          </p:cNvSpPr>
          <p:nvPr>
            <p:ph idx="1"/>
          </p:nvPr>
        </p:nvSpPr>
        <p:spPr>
          <a:xfrm>
            <a:off x="482600" y="2311400"/>
            <a:ext cx="11188699" cy="3707660"/>
          </a:xfrm>
        </p:spPr>
        <p:txBody>
          <a:bodyPr>
            <a:normAutofit fontScale="92500"/>
          </a:bodyPr>
          <a:lstStyle/>
          <a:p>
            <a:pPr>
              <a:buFont typeface="Arial" panose="020B0604020202020204" pitchFamily="34" charset="0"/>
              <a:buChar char="•"/>
            </a:pPr>
            <a:r>
              <a:rPr lang="en-US" dirty="0"/>
              <a:t>All Title IX Key Players must be trained on and act in a manner that is free from bias </a:t>
            </a:r>
          </a:p>
          <a:p>
            <a:pPr lvl="1">
              <a:buFont typeface="Arial" panose="020B0604020202020204" pitchFamily="34" charset="0"/>
              <a:buChar char="•"/>
            </a:pPr>
            <a:r>
              <a:rPr lang="en-US" sz="2400" dirty="0"/>
              <a:t>Treatment of a complainant or respondent may constitute discrimination under Title IX depending on the response provided </a:t>
            </a:r>
          </a:p>
          <a:p>
            <a:pPr lvl="1">
              <a:buFont typeface="Arial" panose="020B0604020202020204" pitchFamily="34" charset="0"/>
              <a:buChar char="•"/>
            </a:pPr>
            <a:r>
              <a:rPr lang="en-US" sz="2400" dirty="0"/>
              <a:t>Sex-Based biases, stereotypes, and generalizations should be examined and reflected upon during grievance process </a:t>
            </a:r>
          </a:p>
          <a:p>
            <a:pPr lvl="2">
              <a:buFont typeface="Arial" panose="020B0604020202020204" pitchFamily="34" charset="0"/>
              <a:buChar char="•"/>
            </a:pPr>
            <a:r>
              <a:rPr lang="en-US" sz="2400" b="1" i="1" dirty="0"/>
              <a:t>Examples: “Boys will be boys,” “That’s typical for middle school,” etc. </a:t>
            </a:r>
          </a:p>
          <a:p>
            <a:pPr lvl="1">
              <a:buFont typeface="Arial" panose="020B0604020202020204" pitchFamily="34" charset="0"/>
              <a:buChar char="•"/>
            </a:pPr>
            <a:r>
              <a:rPr lang="en-US" sz="2400" dirty="0"/>
              <a:t>Treatment of complainants and/or respondents due to gender-based stereotypes is discrimination under Title IX </a:t>
            </a:r>
          </a:p>
          <a:p>
            <a:endParaRPr lang="en-US" dirty="0"/>
          </a:p>
        </p:txBody>
      </p:sp>
      <p:sp>
        <p:nvSpPr>
          <p:cNvPr id="4" name="Footer Placeholder 3">
            <a:extLst>
              <a:ext uri="{FF2B5EF4-FFF2-40B4-BE49-F238E27FC236}">
                <a16:creationId xmlns:a16="http://schemas.microsoft.com/office/drawing/2014/main" id="{1AECAE4C-5E33-4394-A257-C243763220A1}"/>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EF1C32A0-5738-4815-8145-7F02FD7FEC72}"/>
              </a:ext>
            </a:extLst>
          </p:cNvPr>
          <p:cNvSpPr>
            <a:spLocks noGrp="1"/>
          </p:cNvSpPr>
          <p:nvPr>
            <p:ph type="sldNum" sz="quarter" idx="12"/>
          </p:nvPr>
        </p:nvSpPr>
        <p:spPr/>
        <p:txBody>
          <a:bodyPr/>
          <a:lstStyle/>
          <a:p>
            <a:fld id="{905EBA53-4854-4764-819D-270E715D0F88}" type="slidenum">
              <a:rPr lang="en-US" smtClean="0"/>
              <a:t>61</a:t>
            </a:fld>
            <a:endParaRPr lang="en-US" dirty="0"/>
          </a:p>
        </p:txBody>
      </p:sp>
    </p:spTree>
    <p:extLst>
      <p:ext uri="{BB962C8B-B14F-4D97-AF65-F5344CB8AC3E}">
        <p14:creationId xmlns:p14="http://schemas.microsoft.com/office/powerpoint/2010/main" val="19909667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5" name="Group 14">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6" name="Rectangle 15">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 name="Title 1">
            <a:extLst>
              <a:ext uri="{FF2B5EF4-FFF2-40B4-BE49-F238E27FC236}">
                <a16:creationId xmlns:a16="http://schemas.microsoft.com/office/drawing/2014/main" id="{D52601A3-E46D-4C5C-AEA3-D7F8C4C599CD}"/>
              </a:ext>
            </a:extLst>
          </p:cNvPr>
          <p:cNvSpPr>
            <a:spLocks noGrp="1"/>
          </p:cNvSpPr>
          <p:nvPr>
            <p:ph type="title"/>
          </p:nvPr>
        </p:nvSpPr>
        <p:spPr>
          <a:xfrm>
            <a:off x="1000372" y="1209957"/>
            <a:ext cx="3034580" cy="4438087"/>
          </a:xfrm>
        </p:spPr>
        <p:txBody>
          <a:bodyPr anchor="ctr">
            <a:normAutofit/>
          </a:bodyPr>
          <a:lstStyle/>
          <a:p>
            <a:pPr algn="r"/>
            <a:r>
              <a:rPr lang="en-US" sz="3200" dirty="0">
                <a:solidFill>
                  <a:schemeClr val="tx1"/>
                </a:solidFill>
              </a:rPr>
              <a:t>Title IX Process Must be Free from Bias </a:t>
            </a:r>
          </a:p>
        </p:txBody>
      </p:sp>
      <p:sp>
        <p:nvSpPr>
          <p:cNvPr id="3" name="Content Placeholder 2">
            <a:extLst>
              <a:ext uri="{FF2B5EF4-FFF2-40B4-BE49-F238E27FC236}">
                <a16:creationId xmlns:a16="http://schemas.microsoft.com/office/drawing/2014/main" id="{75BA6EA6-0D23-4508-8E19-0B68D34B741E}"/>
              </a:ext>
            </a:extLst>
          </p:cNvPr>
          <p:cNvSpPr>
            <a:spLocks noGrp="1"/>
          </p:cNvSpPr>
          <p:nvPr>
            <p:ph idx="1"/>
          </p:nvPr>
        </p:nvSpPr>
        <p:spPr>
          <a:xfrm>
            <a:off x="4678424" y="1059025"/>
            <a:ext cx="5302189" cy="4739950"/>
          </a:xfrm>
        </p:spPr>
        <p:txBody>
          <a:bodyPr anchor="ctr">
            <a:normAutofit/>
          </a:bodyPr>
          <a:lstStyle/>
          <a:p>
            <a:pPr>
              <a:buFont typeface="Arial" panose="020B0604020202020204" pitchFamily="34" charset="0"/>
              <a:buChar char="•"/>
            </a:pPr>
            <a:r>
              <a:rPr lang="en-US" dirty="0">
                <a:solidFill>
                  <a:schemeClr val="tx1"/>
                </a:solidFill>
              </a:rPr>
              <a:t>Sexual harassment can occur even if complainant and respondent are of the same sex </a:t>
            </a:r>
          </a:p>
          <a:p>
            <a:pPr>
              <a:buFont typeface="Arial" panose="020B0604020202020204" pitchFamily="34" charset="0"/>
              <a:buChar char="•"/>
            </a:pPr>
            <a:r>
              <a:rPr lang="en-US" dirty="0">
                <a:solidFill>
                  <a:schemeClr val="tx1"/>
                </a:solidFill>
              </a:rPr>
              <a:t>Sexual harassment can occur even if a prior relationship existed between the parties </a:t>
            </a:r>
          </a:p>
        </p:txBody>
      </p:sp>
      <p:sp>
        <p:nvSpPr>
          <p:cNvPr id="4" name="Footer Placeholder 3">
            <a:extLst>
              <a:ext uri="{FF2B5EF4-FFF2-40B4-BE49-F238E27FC236}">
                <a16:creationId xmlns:a16="http://schemas.microsoft.com/office/drawing/2014/main" id="{3E5A3C83-581A-4CC3-8102-991950A386AD}"/>
              </a:ext>
            </a:extLst>
          </p:cNvPr>
          <p:cNvSpPr>
            <a:spLocks noGrp="1"/>
          </p:cNvSpPr>
          <p:nvPr>
            <p:ph type="ftr" sz="quarter" idx="11"/>
          </p:nvPr>
        </p:nvSpPr>
        <p:spPr>
          <a:xfrm rot="5400000">
            <a:off x="9521207" y="3155806"/>
            <a:ext cx="3859795" cy="304801"/>
          </a:xfrm>
        </p:spPr>
        <p:txBody>
          <a:bodyPr>
            <a:normAutofit/>
          </a:bodyPr>
          <a:lstStyle/>
          <a:p>
            <a:pPr>
              <a:lnSpc>
                <a:spcPct val="90000"/>
              </a:lnSpc>
              <a:spcAft>
                <a:spcPts val="600"/>
              </a:spcAft>
            </a:pPr>
            <a:r>
              <a:rPr lang="en-US" sz="700" dirty="0">
                <a:solidFill>
                  <a:srgbClr val="FFFFFF"/>
                </a:solidFill>
              </a:rPr>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29605EE0-555E-436D-8A9E-B841833A8C3F}"/>
              </a:ext>
            </a:extLst>
          </p:cNvPr>
          <p:cNvSpPr>
            <a:spLocks noGrp="1"/>
          </p:cNvSpPr>
          <p:nvPr>
            <p:ph type="sldNum" sz="quarter" idx="12"/>
          </p:nvPr>
        </p:nvSpPr>
        <p:spPr>
          <a:xfrm>
            <a:off x="11017538" y="610622"/>
            <a:ext cx="685802" cy="766675"/>
          </a:xfrm>
        </p:spPr>
        <p:txBody>
          <a:bodyPr anchor="ctr">
            <a:normAutofit/>
          </a:bodyPr>
          <a:lstStyle/>
          <a:p>
            <a:pPr>
              <a:spcAft>
                <a:spcPts val="600"/>
              </a:spcAft>
            </a:pPr>
            <a:fld id="{905EBA53-4854-4764-819D-270E715D0F88}" type="slidenum">
              <a:rPr lang="en-US" sz="2000">
                <a:solidFill>
                  <a:srgbClr val="FFFFFF"/>
                </a:solidFill>
              </a:rPr>
              <a:pPr>
                <a:spcAft>
                  <a:spcPts val="600"/>
                </a:spcAft>
              </a:pPr>
              <a:t>62</a:t>
            </a:fld>
            <a:endParaRPr lang="en-US" sz="2000" dirty="0">
              <a:solidFill>
                <a:srgbClr val="FFFFFF"/>
              </a:solidFill>
            </a:endParaRPr>
          </a:p>
        </p:txBody>
      </p:sp>
      <p:cxnSp>
        <p:nvCxnSpPr>
          <p:cNvPr id="19" name="Straight Connector 18">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233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D51BE-EE9E-4D1B-92F5-174162E18AFA}"/>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B3EFDF9C-1EC8-4C87-BDEA-80313AEB2ABC}"/>
              </a:ext>
            </a:extLst>
          </p:cNvPr>
          <p:cNvSpPr>
            <a:spLocks noGrp="1"/>
          </p:cNvSpPr>
          <p:nvPr>
            <p:ph idx="1"/>
          </p:nvPr>
        </p:nvSpPr>
        <p:spPr>
          <a:xfrm>
            <a:off x="456454" y="2374900"/>
            <a:ext cx="11252945" cy="3810000"/>
          </a:xfrm>
        </p:spPr>
        <p:txBody>
          <a:bodyPr>
            <a:normAutofit fontScale="92500" lnSpcReduction="10000"/>
          </a:bodyPr>
          <a:lstStyle/>
          <a:p>
            <a:pPr marL="0" indent="0">
              <a:buNone/>
            </a:pPr>
            <a:r>
              <a:rPr lang="en-US" dirty="0"/>
              <a:t>1) Incident Report/Complaint received by Staff</a:t>
            </a:r>
          </a:p>
          <a:p>
            <a:pPr marL="0" indent="0">
              <a:buNone/>
            </a:pPr>
            <a:r>
              <a:rPr lang="en-US" dirty="0"/>
              <a:t>2) Report reviewed by Title IX Coordinator </a:t>
            </a:r>
          </a:p>
          <a:p>
            <a:pPr lvl="1">
              <a:buFont typeface="Arial" panose="020B0604020202020204" pitchFamily="34" charset="0"/>
              <a:buChar char="•"/>
            </a:pPr>
            <a:r>
              <a:rPr lang="en-US" dirty="0"/>
              <a:t>NOTE: All mandated reporting requirements, and reporting to law enforcement requirements still apply here </a:t>
            </a:r>
          </a:p>
          <a:p>
            <a:pPr marL="0" indent="0">
              <a:buNone/>
            </a:pPr>
            <a:r>
              <a:rPr lang="en-US" dirty="0"/>
              <a:t>3) Title IX Coordinator promptly contacts complainant (if known) and parent or legal guardian (if applicable) to discuss </a:t>
            </a:r>
          </a:p>
          <a:p>
            <a:pPr lvl="1">
              <a:buFont typeface="Arial" panose="020B0604020202020204" pitchFamily="34" charset="0"/>
              <a:buChar char="•"/>
            </a:pPr>
            <a:r>
              <a:rPr lang="en-US" dirty="0"/>
              <a:t>Supportive measures, and complainants wishes regarding the same</a:t>
            </a:r>
          </a:p>
          <a:p>
            <a:pPr lvl="1">
              <a:buFont typeface="Arial" panose="020B0604020202020204" pitchFamily="34" charset="0"/>
              <a:buChar char="•"/>
            </a:pPr>
            <a:r>
              <a:rPr lang="en-US" dirty="0"/>
              <a:t>Process for filing a formal complaint </a:t>
            </a:r>
          </a:p>
          <a:p>
            <a:pPr lvl="1">
              <a:buFont typeface="Arial" panose="020B0604020202020204" pitchFamily="34" charset="0"/>
              <a:buChar char="•"/>
            </a:pPr>
            <a:r>
              <a:rPr lang="en-US" dirty="0"/>
              <a:t>Review any other applicable policies in place </a:t>
            </a:r>
          </a:p>
        </p:txBody>
      </p:sp>
      <p:sp>
        <p:nvSpPr>
          <p:cNvPr id="4" name="Footer Placeholder 3">
            <a:extLst>
              <a:ext uri="{FF2B5EF4-FFF2-40B4-BE49-F238E27FC236}">
                <a16:creationId xmlns:a16="http://schemas.microsoft.com/office/drawing/2014/main" id="{0A4CE38E-577C-468B-BADE-208969BD7F22}"/>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A60A7F81-5FE4-433B-A2E3-2E2B6D59B6D4}"/>
              </a:ext>
            </a:extLst>
          </p:cNvPr>
          <p:cNvSpPr>
            <a:spLocks noGrp="1"/>
          </p:cNvSpPr>
          <p:nvPr>
            <p:ph type="sldNum" sz="quarter" idx="12"/>
          </p:nvPr>
        </p:nvSpPr>
        <p:spPr/>
        <p:txBody>
          <a:bodyPr/>
          <a:lstStyle/>
          <a:p>
            <a:fld id="{905EBA53-4854-4764-819D-270E715D0F88}" type="slidenum">
              <a:rPr lang="en-US" smtClean="0"/>
              <a:t>63</a:t>
            </a:fld>
            <a:endParaRPr lang="en-US" dirty="0"/>
          </a:p>
        </p:txBody>
      </p:sp>
    </p:spTree>
    <p:extLst>
      <p:ext uri="{BB962C8B-B14F-4D97-AF65-F5344CB8AC3E}">
        <p14:creationId xmlns:p14="http://schemas.microsoft.com/office/powerpoint/2010/main" val="15206028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D51BE-EE9E-4D1B-92F5-174162E18AFA}"/>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B3EFDF9C-1EC8-4C87-BDEA-80313AEB2ABC}"/>
              </a:ext>
            </a:extLst>
          </p:cNvPr>
          <p:cNvSpPr>
            <a:spLocks noGrp="1"/>
          </p:cNvSpPr>
          <p:nvPr>
            <p:ph idx="1"/>
          </p:nvPr>
        </p:nvSpPr>
        <p:spPr>
          <a:xfrm>
            <a:off x="482600" y="2298699"/>
            <a:ext cx="11226800" cy="3848101"/>
          </a:xfrm>
        </p:spPr>
        <p:txBody>
          <a:bodyPr>
            <a:noAutofit/>
          </a:bodyPr>
          <a:lstStyle/>
          <a:p>
            <a:pPr marL="0" indent="0">
              <a:buNone/>
            </a:pPr>
            <a:r>
              <a:rPr lang="en-US" sz="2000" dirty="0"/>
              <a:t>4) Implement immediate supportive measures </a:t>
            </a:r>
          </a:p>
          <a:p>
            <a:pPr marL="0" indent="0">
              <a:buNone/>
            </a:pPr>
            <a:r>
              <a:rPr lang="en-US" sz="2000" dirty="0"/>
              <a:t>5) If a formal complain is received by the school from the complainant or complainant’s parent/guardian:</a:t>
            </a:r>
          </a:p>
          <a:p>
            <a:pPr lvl="1">
              <a:buFont typeface="Arial" panose="020B0604020202020204" pitchFamily="34" charset="0"/>
              <a:buChar char="•"/>
            </a:pPr>
            <a:r>
              <a:rPr lang="en-US" sz="2000" dirty="0"/>
              <a:t>Review to determine if mandatory or discretionary immediate dismissal is appropriate </a:t>
            </a:r>
          </a:p>
          <a:p>
            <a:pPr lvl="1">
              <a:buFont typeface="Arial" panose="020B0604020202020204" pitchFamily="34" charset="0"/>
              <a:buChar char="•"/>
            </a:pPr>
            <a:r>
              <a:rPr lang="en-US" sz="2000" dirty="0"/>
              <a:t>If non-dismissal, remind complainant of grievance process and provide informal resolution process if appropriate </a:t>
            </a:r>
          </a:p>
          <a:p>
            <a:pPr marL="0" indent="0">
              <a:buNone/>
            </a:pPr>
            <a:r>
              <a:rPr lang="en-US" sz="2000" dirty="0"/>
              <a:t>6) Notify respondent and respondent’s parents of filing of the complaint; explain grievance process; offer any necessary supportive measures; discuss any interim-safety plans </a:t>
            </a:r>
          </a:p>
        </p:txBody>
      </p:sp>
      <p:sp>
        <p:nvSpPr>
          <p:cNvPr id="4" name="Footer Placeholder 3">
            <a:extLst>
              <a:ext uri="{FF2B5EF4-FFF2-40B4-BE49-F238E27FC236}">
                <a16:creationId xmlns:a16="http://schemas.microsoft.com/office/drawing/2014/main" id="{4D5BDBEE-0C8B-4A83-90E9-2047B02DAD52}"/>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27C5D282-D64E-435B-94A4-795F1A1B5CCB}"/>
              </a:ext>
            </a:extLst>
          </p:cNvPr>
          <p:cNvSpPr>
            <a:spLocks noGrp="1"/>
          </p:cNvSpPr>
          <p:nvPr>
            <p:ph type="sldNum" sz="quarter" idx="12"/>
          </p:nvPr>
        </p:nvSpPr>
        <p:spPr/>
        <p:txBody>
          <a:bodyPr/>
          <a:lstStyle/>
          <a:p>
            <a:fld id="{905EBA53-4854-4764-819D-270E715D0F88}" type="slidenum">
              <a:rPr lang="en-US" smtClean="0"/>
              <a:t>64</a:t>
            </a:fld>
            <a:endParaRPr lang="en-US" dirty="0"/>
          </a:p>
        </p:txBody>
      </p:sp>
    </p:spTree>
    <p:extLst>
      <p:ext uri="{BB962C8B-B14F-4D97-AF65-F5344CB8AC3E}">
        <p14:creationId xmlns:p14="http://schemas.microsoft.com/office/powerpoint/2010/main" val="2816669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7EFC5-4FDE-41F7-B51E-533668948FB3}"/>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934BAE2C-DC00-4075-BC0A-858C60F2BF0C}"/>
              </a:ext>
            </a:extLst>
          </p:cNvPr>
          <p:cNvSpPr>
            <a:spLocks noGrp="1"/>
          </p:cNvSpPr>
          <p:nvPr>
            <p:ph idx="1"/>
          </p:nvPr>
        </p:nvSpPr>
        <p:spPr>
          <a:xfrm>
            <a:off x="456454" y="2374900"/>
            <a:ext cx="11252945" cy="3860800"/>
          </a:xfrm>
        </p:spPr>
        <p:txBody>
          <a:bodyPr>
            <a:normAutofit/>
          </a:bodyPr>
          <a:lstStyle/>
          <a:p>
            <a:pPr marL="0" indent="0">
              <a:buNone/>
            </a:pPr>
            <a:r>
              <a:rPr lang="en-US" sz="2200" dirty="0"/>
              <a:t>7) Determine if either or both parties want to voluntarily engage in the informal resolution process.  If so:</a:t>
            </a:r>
          </a:p>
          <a:p>
            <a:pPr lvl="1">
              <a:buFont typeface="Arial" panose="020B0604020202020204" pitchFamily="34" charset="0"/>
              <a:buChar char="•"/>
            </a:pPr>
            <a:r>
              <a:rPr lang="en-US" sz="2200" dirty="0"/>
              <a:t>Identify informal resolution facilitator (must be trained, neutral, and impartial) </a:t>
            </a:r>
          </a:p>
          <a:p>
            <a:pPr lvl="1">
              <a:buFont typeface="Arial" panose="020B0604020202020204" pitchFamily="34" charset="0"/>
              <a:buChar char="•"/>
            </a:pPr>
            <a:r>
              <a:rPr lang="en-US" sz="2200" dirty="0"/>
              <a:t>Provide information of informal resolution facilitator to both parties to ensure no objection </a:t>
            </a:r>
          </a:p>
          <a:p>
            <a:pPr lvl="1">
              <a:buFont typeface="Arial" panose="020B0604020202020204" pitchFamily="34" charset="0"/>
              <a:buChar char="•"/>
            </a:pPr>
            <a:r>
              <a:rPr lang="en-US" sz="2200" dirty="0"/>
              <a:t>Receive written consent that both parties are voluntarily engaging in this process; reminder that they may change their mind at any point prior to the conclusion of informal resolution process </a:t>
            </a:r>
          </a:p>
        </p:txBody>
      </p:sp>
      <p:sp>
        <p:nvSpPr>
          <p:cNvPr id="4" name="Footer Placeholder 3">
            <a:extLst>
              <a:ext uri="{FF2B5EF4-FFF2-40B4-BE49-F238E27FC236}">
                <a16:creationId xmlns:a16="http://schemas.microsoft.com/office/drawing/2014/main" id="{BE54DE2C-A700-45A4-A2A2-283033C2C6F5}"/>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98ED9D58-FB8E-44CE-8A40-F2CF7E7A6726}"/>
              </a:ext>
            </a:extLst>
          </p:cNvPr>
          <p:cNvSpPr>
            <a:spLocks noGrp="1"/>
          </p:cNvSpPr>
          <p:nvPr>
            <p:ph type="sldNum" sz="quarter" idx="12"/>
          </p:nvPr>
        </p:nvSpPr>
        <p:spPr/>
        <p:txBody>
          <a:bodyPr/>
          <a:lstStyle/>
          <a:p>
            <a:fld id="{905EBA53-4854-4764-819D-270E715D0F88}" type="slidenum">
              <a:rPr lang="en-US" smtClean="0"/>
              <a:t>65</a:t>
            </a:fld>
            <a:endParaRPr lang="en-US" dirty="0"/>
          </a:p>
        </p:txBody>
      </p:sp>
    </p:spTree>
    <p:extLst>
      <p:ext uri="{BB962C8B-B14F-4D97-AF65-F5344CB8AC3E}">
        <p14:creationId xmlns:p14="http://schemas.microsoft.com/office/powerpoint/2010/main" val="1352507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D3560-82CD-4BBF-BF7E-77E23C19196F}"/>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95CAF9F3-5973-4E4C-808E-28D08C382113}"/>
              </a:ext>
            </a:extLst>
          </p:cNvPr>
          <p:cNvSpPr>
            <a:spLocks noGrp="1"/>
          </p:cNvSpPr>
          <p:nvPr>
            <p:ph idx="1"/>
          </p:nvPr>
        </p:nvSpPr>
        <p:spPr/>
        <p:txBody>
          <a:bodyPr>
            <a:normAutofit/>
          </a:bodyPr>
          <a:lstStyle/>
          <a:p>
            <a:pPr marL="0" indent="0">
              <a:buNone/>
            </a:pPr>
            <a:r>
              <a:rPr lang="en-US" sz="2200" dirty="0"/>
              <a:t>8) If the parties do not wish to engage in the informal resolution process then begin the formal investigation into the incident and issue the Notice of Investigation </a:t>
            </a:r>
          </a:p>
          <a:p>
            <a:pPr lvl="1">
              <a:buFont typeface="Arial" panose="020B0604020202020204" pitchFamily="34" charset="0"/>
              <a:buChar char="•"/>
            </a:pPr>
            <a:r>
              <a:rPr lang="en-US" sz="2200" dirty="0"/>
              <a:t>Determine who the investigator is and provide this information to parties in the Notice of Investigation </a:t>
            </a:r>
          </a:p>
          <a:p>
            <a:pPr marL="0" indent="0">
              <a:buNone/>
            </a:pPr>
            <a:r>
              <a:rPr lang="en-US" sz="2200" dirty="0"/>
              <a:t>9) Title IX Coordinator to provide investigator with all relevant information including contact information for parties and any currently known witnesses </a:t>
            </a:r>
          </a:p>
        </p:txBody>
      </p:sp>
      <p:sp>
        <p:nvSpPr>
          <p:cNvPr id="4" name="Footer Placeholder 3">
            <a:extLst>
              <a:ext uri="{FF2B5EF4-FFF2-40B4-BE49-F238E27FC236}">
                <a16:creationId xmlns:a16="http://schemas.microsoft.com/office/drawing/2014/main" id="{8D850842-7CBA-4640-B094-CBCFC94EFB27}"/>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2271A980-7EC9-486A-9ED1-79D53BAE08E9}"/>
              </a:ext>
            </a:extLst>
          </p:cNvPr>
          <p:cNvSpPr>
            <a:spLocks noGrp="1"/>
          </p:cNvSpPr>
          <p:nvPr>
            <p:ph type="sldNum" sz="quarter" idx="12"/>
          </p:nvPr>
        </p:nvSpPr>
        <p:spPr/>
        <p:txBody>
          <a:bodyPr/>
          <a:lstStyle/>
          <a:p>
            <a:fld id="{905EBA53-4854-4764-819D-270E715D0F88}" type="slidenum">
              <a:rPr lang="en-US" smtClean="0"/>
              <a:t>66</a:t>
            </a:fld>
            <a:endParaRPr lang="en-US" dirty="0"/>
          </a:p>
        </p:txBody>
      </p:sp>
    </p:spTree>
    <p:extLst>
      <p:ext uri="{BB962C8B-B14F-4D97-AF65-F5344CB8AC3E}">
        <p14:creationId xmlns:p14="http://schemas.microsoft.com/office/powerpoint/2010/main" val="3204969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32FAB-4F7F-4CCB-A247-523C84EB289A}"/>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A616AE84-575F-4EC2-80A1-E4AD21A5FAFD}"/>
              </a:ext>
            </a:extLst>
          </p:cNvPr>
          <p:cNvSpPr>
            <a:spLocks noGrp="1"/>
          </p:cNvSpPr>
          <p:nvPr>
            <p:ph idx="1"/>
          </p:nvPr>
        </p:nvSpPr>
        <p:spPr/>
        <p:txBody>
          <a:bodyPr>
            <a:normAutofit/>
          </a:bodyPr>
          <a:lstStyle/>
          <a:p>
            <a:pPr marL="0" indent="0">
              <a:buNone/>
            </a:pPr>
            <a:r>
              <a:rPr lang="en-US" sz="2000" dirty="0"/>
              <a:t>10) Investigator Collects all evidence, completes interviews, etc. and shares investigation report with parties simultaneously </a:t>
            </a:r>
          </a:p>
          <a:p>
            <a:pPr lvl="1">
              <a:buFont typeface="Arial" panose="020B0604020202020204" pitchFamily="34" charset="0"/>
              <a:buChar char="•"/>
            </a:pPr>
            <a:r>
              <a:rPr lang="en-US" sz="2000" dirty="0"/>
              <a:t>Parties are provided with ten (10) days to provide a written response </a:t>
            </a:r>
          </a:p>
          <a:p>
            <a:pPr lvl="1">
              <a:buFont typeface="Arial" panose="020B0604020202020204" pitchFamily="34" charset="0"/>
              <a:buChar char="•"/>
            </a:pPr>
            <a:r>
              <a:rPr lang="en-US" sz="2000" dirty="0"/>
              <a:t>Issue final investigation report after receiving any written responses and provide parties with final report at least ten (10) days prior to a hearing or exchange of written questions </a:t>
            </a:r>
          </a:p>
          <a:p>
            <a:pPr marL="0" indent="0">
              <a:buNone/>
            </a:pPr>
            <a:r>
              <a:rPr lang="en-US" sz="2000" dirty="0"/>
              <a:t>11) Decision-maker to conduct hearing or render a decision after opportunity for exchange of written questions </a:t>
            </a:r>
          </a:p>
        </p:txBody>
      </p:sp>
      <p:sp>
        <p:nvSpPr>
          <p:cNvPr id="4" name="Footer Placeholder 3">
            <a:extLst>
              <a:ext uri="{FF2B5EF4-FFF2-40B4-BE49-F238E27FC236}">
                <a16:creationId xmlns:a16="http://schemas.microsoft.com/office/drawing/2014/main" id="{02EBA6A6-3B0D-4591-9340-3A195C4DE3E6}"/>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60299700-1F8B-45EE-86D6-C17ADEF6C660}"/>
              </a:ext>
            </a:extLst>
          </p:cNvPr>
          <p:cNvSpPr>
            <a:spLocks noGrp="1"/>
          </p:cNvSpPr>
          <p:nvPr>
            <p:ph type="sldNum" sz="quarter" idx="12"/>
          </p:nvPr>
        </p:nvSpPr>
        <p:spPr/>
        <p:txBody>
          <a:bodyPr/>
          <a:lstStyle/>
          <a:p>
            <a:fld id="{905EBA53-4854-4764-819D-270E715D0F88}" type="slidenum">
              <a:rPr lang="en-US" smtClean="0"/>
              <a:t>67</a:t>
            </a:fld>
            <a:endParaRPr lang="en-US" dirty="0"/>
          </a:p>
        </p:txBody>
      </p:sp>
    </p:spTree>
    <p:extLst>
      <p:ext uri="{BB962C8B-B14F-4D97-AF65-F5344CB8AC3E}">
        <p14:creationId xmlns:p14="http://schemas.microsoft.com/office/powerpoint/2010/main" val="31501760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624B9-FA3A-4C8E-BB55-54F6070C7E35}"/>
              </a:ext>
            </a:extLst>
          </p:cNvPr>
          <p:cNvSpPr>
            <a:spLocks noGrp="1"/>
          </p:cNvSpPr>
          <p:nvPr>
            <p:ph type="title"/>
          </p:nvPr>
        </p:nvSpPr>
        <p:spPr/>
        <p:txBody>
          <a:bodyPr/>
          <a:lstStyle/>
          <a:p>
            <a:r>
              <a:rPr lang="en-US" dirty="0"/>
              <a:t>Recap and To-Do List </a:t>
            </a:r>
          </a:p>
        </p:txBody>
      </p:sp>
      <p:sp>
        <p:nvSpPr>
          <p:cNvPr id="3" name="Content Placeholder 2">
            <a:extLst>
              <a:ext uri="{FF2B5EF4-FFF2-40B4-BE49-F238E27FC236}">
                <a16:creationId xmlns:a16="http://schemas.microsoft.com/office/drawing/2014/main" id="{C1E497FF-7299-4324-97B1-320AA7DF9F06}"/>
              </a:ext>
            </a:extLst>
          </p:cNvPr>
          <p:cNvSpPr>
            <a:spLocks noGrp="1"/>
          </p:cNvSpPr>
          <p:nvPr>
            <p:ph idx="1"/>
          </p:nvPr>
        </p:nvSpPr>
        <p:spPr/>
        <p:txBody>
          <a:bodyPr>
            <a:normAutofit/>
          </a:bodyPr>
          <a:lstStyle/>
          <a:p>
            <a:pPr marL="0" indent="0">
              <a:buNone/>
            </a:pPr>
            <a:r>
              <a:rPr lang="en-US" sz="2200" dirty="0"/>
              <a:t>11) Decision-Maker to draft outcome determination letter and deliver the letter to complainant and respondent at the same time </a:t>
            </a:r>
          </a:p>
          <a:p>
            <a:pPr lvl="1">
              <a:buFont typeface="Arial" panose="020B0604020202020204" pitchFamily="34" charset="0"/>
              <a:buChar char="•"/>
            </a:pPr>
            <a:r>
              <a:rPr lang="en-US" sz="2200" dirty="0"/>
              <a:t>Outcome determination letter must include appeal rights </a:t>
            </a:r>
          </a:p>
          <a:p>
            <a:pPr marL="0" indent="0">
              <a:buNone/>
            </a:pPr>
            <a:r>
              <a:rPr lang="en-US" sz="2200" dirty="0"/>
              <a:t>12) Implement corrective measures/remedies </a:t>
            </a:r>
          </a:p>
          <a:p>
            <a:pPr marL="0" indent="0">
              <a:buNone/>
            </a:pPr>
            <a:r>
              <a:rPr lang="en-US" sz="2200" dirty="0"/>
              <a:t>13) Process Appeal if one is filed </a:t>
            </a:r>
          </a:p>
          <a:p>
            <a:pPr marL="0" indent="0">
              <a:buNone/>
            </a:pPr>
            <a:r>
              <a:rPr lang="en-US" sz="2200" dirty="0"/>
              <a:t>14) Issue appeal decision and that the decision is final </a:t>
            </a:r>
          </a:p>
          <a:p>
            <a:pPr marL="0" indent="0">
              <a:buNone/>
            </a:pPr>
            <a:r>
              <a:rPr lang="en-US" sz="2200" dirty="0"/>
              <a:t>15) Preserve all documents and reports, etc. for a period of seven (7) years </a:t>
            </a:r>
          </a:p>
        </p:txBody>
      </p:sp>
      <p:sp>
        <p:nvSpPr>
          <p:cNvPr id="4" name="Footer Placeholder 3">
            <a:extLst>
              <a:ext uri="{FF2B5EF4-FFF2-40B4-BE49-F238E27FC236}">
                <a16:creationId xmlns:a16="http://schemas.microsoft.com/office/drawing/2014/main" id="{3989CA91-EF6B-4311-A9DE-B40E9522D13D}"/>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C12F8C97-02AA-44BA-A17B-ADA1139B97E2}"/>
              </a:ext>
            </a:extLst>
          </p:cNvPr>
          <p:cNvSpPr>
            <a:spLocks noGrp="1"/>
          </p:cNvSpPr>
          <p:nvPr>
            <p:ph type="sldNum" sz="quarter" idx="12"/>
          </p:nvPr>
        </p:nvSpPr>
        <p:spPr/>
        <p:txBody>
          <a:bodyPr/>
          <a:lstStyle/>
          <a:p>
            <a:fld id="{905EBA53-4854-4764-819D-270E715D0F88}" type="slidenum">
              <a:rPr lang="en-US" smtClean="0"/>
              <a:t>68</a:t>
            </a:fld>
            <a:endParaRPr lang="en-US" dirty="0"/>
          </a:p>
        </p:txBody>
      </p:sp>
    </p:spTree>
    <p:extLst>
      <p:ext uri="{BB962C8B-B14F-4D97-AF65-F5344CB8AC3E}">
        <p14:creationId xmlns:p14="http://schemas.microsoft.com/office/powerpoint/2010/main" val="34989685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2000"/>
                <a:hueMod val="96000"/>
                <a:satMod val="128000"/>
                <a:lumMod val="114000"/>
              </a:schemeClr>
            </a:gs>
            <a:gs pos="100000">
              <a:schemeClr val="bg2">
                <a:shade val="62000"/>
                <a:hueMod val="100000"/>
                <a:satMod val="134000"/>
                <a:lumMod val="5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B3EF4D6-026A-4D52-B916-967329EE3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5">
            <a:extLst>
              <a:ext uri="{FF2B5EF4-FFF2-40B4-BE49-F238E27FC236}">
                <a16:creationId xmlns:a16="http://schemas.microsoft.com/office/drawing/2014/main" id="{4DB4846F-6AA5-4DB3-9581-D95F22BD5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15" name="Freeform: Shape 14">
            <a:extLst>
              <a:ext uri="{FF2B5EF4-FFF2-40B4-BE49-F238E27FC236}">
                <a16:creationId xmlns:a16="http://schemas.microsoft.com/office/drawing/2014/main" id="{D54EC22E-2292-4292-A80B-E81DF64BF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80041"/>
            <a:ext cx="12192000" cy="5077959"/>
          </a:xfrm>
          <a:custGeom>
            <a:avLst/>
            <a:gdLst>
              <a:gd name="connsiteX0" fmla="*/ 12192000 w 12192000"/>
              <a:gd name="connsiteY0" fmla="*/ 0 h 5077959"/>
              <a:gd name="connsiteX1" fmla="*/ 12192000 w 12192000"/>
              <a:gd name="connsiteY1" fmla="*/ 1972152 h 5077959"/>
              <a:gd name="connsiteX2" fmla="*/ 12192000 w 12192000"/>
              <a:gd name="connsiteY2" fmla="*/ 2361342 h 5077959"/>
              <a:gd name="connsiteX3" fmla="*/ 12192000 w 12192000"/>
              <a:gd name="connsiteY3" fmla="*/ 5077959 h 5077959"/>
              <a:gd name="connsiteX4" fmla="*/ 0 w 12192000"/>
              <a:gd name="connsiteY4" fmla="*/ 5077959 h 5077959"/>
              <a:gd name="connsiteX5" fmla="*/ 0 w 12192000"/>
              <a:gd name="connsiteY5" fmla="*/ 2361342 h 5077959"/>
              <a:gd name="connsiteX6" fmla="*/ 0 w 12192000"/>
              <a:gd name="connsiteY6" fmla="*/ 1972152 h 5077959"/>
              <a:gd name="connsiteX7" fmla="*/ 0 w 12192000"/>
              <a:gd name="connsiteY7" fmla="*/ 12515 h 5077959"/>
              <a:gd name="connsiteX8" fmla="*/ 108623 w 12192000"/>
              <a:gd name="connsiteY8" fmla="*/ 29540 h 5077959"/>
              <a:gd name="connsiteX9" fmla="*/ 300195 w 12192000"/>
              <a:gd name="connsiteY9" fmla="*/ 56163 h 5077959"/>
              <a:gd name="connsiteX10" fmla="*/ 527528 w 12192000"/>
              <a:gd name="connsiteY10" fmla="*/ 88041 h 5077959"/>
              <a:gd name="connsiteX11" fmla="*/ 779127 w 12192000"/>
              <a:gd name="connsiteY11" fmla="*/ 121671 h 5077959"/>
              <a:gd name="connsiteX12" fmla="*/ 1062654 w 12192000"/>
              <a:gd name="connsiteY12" fmla="*/ 157052 h 5077959"/>
              <a:gd name="connsiteX13" fmla="*/ 1371726 w 12192000"/>
              <a:gd name="connsiteY13" fmla="*/ 194535 h 5077959"/>
              <a:gd name="connsiteX14" fmla="*/ 1707616 w 12192000"/>
              <a:gd name="connsiteY14" fmla="*/ 232018 h 5077959"/>
              <a:gd name="connsiteX15" fmla="*/ 2065219 w 12192000"/>
              <a:gd name="connsiteY15" fmla="*/ 270201 h 5077959"/>
              <a:gd name="connsiteX16" fmla="*/ 2450918 w 12192000"/>
              <a:gd name="connsiteY16" fmla="*/ 305583 h 5077959"/>
              <a:gd name="connsiteX17" fmla="*/ 2854496 w 12192000"/>
              <a:gd name="connsiteY17" fmla="*/ 339562 h 5077959"/>
              <a:gd name="connsiteX18" fmla="*/ 3281065 w 12192000"/>
              <a:gd name="connsiteY18" fmla="*/ 370390 h 5077959"/>
              <a:gd name="connsiteX19" fmla="*/ 3725514 w 12192000"/>
              <a:gd name="connsiteY19" fmla="*/ 399815 h 5077959"/>
              <a:gd name="connsiteX20" fmla="*/ 4189119 w 12192000"/>
              <a:gd name="connsiteY20" fmla="*/ 427490 h 5077959"/>
              <a:gd name="connsiteX21" fmla="*/ 4426671 w 12192000"/>
              <a:gd name="connsiteY21" fmla="*/ 437298 h 5077959"/>
              <a:gd name="connsiteX22" fmla="*/ 4669330 w 12192000"/>
              <a:gd name="connsiteY22" fmla="*/ 448158 h 5077959"/>
              <a:gd name="connsiteX23" fmla="*/ 4915819 w 12192000"/>
              <a:gd name="connsiteY23" fmla="*/ 458317 h 5077959"/>
              <a:gd name="connsiteX24" fmla="*/ 5163586 w 12192000"/>
              <a:gd name="connsiteY24" fmla="*/ 464973 h 5077959"/>
              <a:gd name="connsiteX25" fmla="*/ 5416461 w 12192000"/>
              <a:gd name="connsiteY25" fmla="*/ 470928 h 5077959"/>
              <a:gd name="connsiteX26" fmla="*/ 5671892 w 12192000"/>
              <a:gd name="connsiteY26" fmla="*/ 477234 h 5077959"/>
              <a:gd name="connsiteX27" fmla="*/ 5932430 w 12192000"/>
              <a:gd name="connsiteY27" fmla="*/ 481437 h 5077959"/>
              <a:gd name="connsiteX28" fmla="*/ 6195523 w 12192000"/>
              <a:gd name="connsiteY28" fmla="*/ 481437 h 5077959"/>
              <a:gd name="connsiteX29" fmla="*/ 6461170 w 12192000"/>
              <a:gd name="connsiteY29" fmla="*/ 483539 h 5077959"/>
              <a:gd name="connsiteX30" fmla="*/ 6729372 w 12192000"/>
              <a:gd name="connsiteY30" fmla="*/ 481437 h 5077959"/>
              <a:gd name="connsiteX31" fmla="*/ 7001406 w 12192000"/>
              <a:gd name="connsiteY31" fmla="*/ 477234 h 5077959"/>
              <a:gd name="connsiteX32" fmla="*/ 7273439 w 12192000"/>
              <a:gd name="connsiteY32" fmla="*/ 473380 h 5077959"/>
              <a:gd name="connsiteX33" fmla="*/ 7549303 w 12192000"/>
              <a:gd name="connsiteY33" fmla="*/ 464973 h 5077959"/>
              <a:gd name="connsiteX34" fmla="*/ 7827722 w 12192000"/>
              <a:gd name="connsiteY34" fmla="*/ 456215 h 5077959"/>
              <a:gd name="connsiteX35" fmla="*/ 8106140 w 12192000"/>
              <a:gd name="connsiteY35" fmla="*/ 446056 h 5077959"/>
              <a:gd name="connsiteX36" fmla="*/ 8387114 w 12192000"/>
              <a:gd name="connsiteY36" fmla="*/ 431694 h 5077959"/>
              <a:gd name="connsiteX37" fmla="*/ 8670640 w 12192000"/>
              <a:gd name="connsiteY37" fmla="*/ 414528 h 5077959"/>
              <a:gd name="connsiteX38" fmla="*/ 8955446 w 12192000"/>
              <a:gd name="connsiteY38" fmla="*/ 398064 h 5077959"/>
              <a:gd name="connsiteX39" fmla="*/ 9240250 w 12192000"/>
              <a:gd name="connsiteY39" fmla="*/ 377045 h 5077959"/>
              <a:gd name="connsiteX40" fmla="*/ 9528886 w 12192000"/>
              <a:gd name="connsiteY40" fmla="*/ 351823 h 5077959"/>
              <a:gd name="connsiteX41" fmla="*/ 9813691 w 12192000"/>
              <a:gd name="connsiteY41" fmla="*/ 326601 h 5077959"/>
              <a:gd name="connsiteX42" fmla="*/ 10103603 w 12192000"/>
              <a:gd name="connsiteY42" fmla="*/ 297525 h 5077959"/>
              <a:gd name="connsiteX43" fmla="*/ 10394794 w 12192000"/>
              <a:gd name="connsiteY43" fmla="*/ 265647 h 5077959"/>
              <a:gd name="connsiteX44" fmla="*/ 10682153 w 12192000"/>
              <a:gd name="connsiteY44" fmla="*/ 232018 h 5077959"/>
              <a:gd name="connsiteX45" fmla="*/ 10973344 w 12192000"/>
              <a:gd name="connsiteY45" fmla="*/ 192783 h 5077959"/>
              <a:gd name="connsiteX46" fmla="*/ 11263257 w 12192000"/>
              <a:gd name="connsiteY46" fmla="*/ 150746 h 5077959"/>
              <a:gd name="connsiteX47" fmla="*/ 11554448 w 12192000"/>
              <a:gd name="connsiteY47" fmla="*/ 109060 h 5077959"/>
              <a:gd name="connsiteX48" fmla="*/ 11844360 w 12192000"/>
              <a:gd name="connsiteY48" fmla="*/ 60367 h 5077959"/>
              <a:gd name="connsiteX49" fmla="*/ 12132996 w 12192000"/>
              <a:gd name="connsiteY49" fmla="*/ 10623 h 507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2192000" h="5077959">
                <a:moveTo>
                  <a:pt x="12192000" y="0"/>
                </a:moveTo>
                <a:lnTo>
                  <a:pt x="12192000" y="1972152"/>
                </a:lnTo>
                <a:lnTo>
                  <a:pt x="12192000" y="2361342"/>
                </a:lnTo>
                <a:lnTo>
                  <a:pt x="12192000" y="5077959"/>
                </a:lnTo>
                <a:lnTo>
                  <a:pt x="0" y="5077959"/>
                </a:lnTo>
                <a:lnTo>
                  <a:pt x="0" y="2361342"/>
                </a:lnTo>
                <a:lnTo>
                  <a:pt x="0" y="1972152"/>
                </a:lnTo>
                <a:lnTo>
                  <a:pt x="0" y="12515"/>
                </a:lnTo>
                <a:lnTo>
                  <a:pt x="108623" y="29540"/>
                </a:lnTo>
                <a:lnTo>
                  <a:pt x="300195" y="56163"/>
                </a:lnTo>
                <a:lnTo>
                  <a:pt x="527528" y="88041"/>
                </a:lnTo>
                <a:lnTo>
                  <a:pt x="779127" y="121671"/>
                </a:lnTo>
                <a:lnTo>
                  <a:pt x="1062654" y="157052"/>
                </a:lnTo>
                <a:lnTo>
                  <a:pt x="1371726" y="194535"/>
                </a:lnTo>
                <a:lnTo>
                  <a:pt x="1707616" y="232018"/>
                </a:lnTo>
                <a:lnTo>
                  <a:pt x="2065219" y="270201"/>
                </a:lnTo>
                <a:lnTo>
                  <a:pt x="2450918" y="305583"/>
                </a:lnTo>
                <a:lnTo>
                  <a:pt x="2854496" y="339562"/>
                </a:lnTo>
                <a:lnTo>
                  <a:pt x="3281065" y="370390"/>
                </a:lnTo>
                <a:lnTo>
                  <a:pt x="3725514" y="399815"/>
                </a:lnTo>
                <a:lnTo>
                  <a:pt x="4189119" y="427490"/>
                </a:lnTo>
                <a:lnTo>
                  <a:pt x="4426671" y="437298"/>
                </a:lnTo>
                <a:lnTo>
                  <a:pt x="4669330" y="448158"/>
                </a:lnTo>
                <a:lnTo>
                  <a:pt x="4915819" y="458317"/>
                </a:lnTo>
                <a:lnTo>
                  <a:pt x="5163586" y="464973"/>
                </a:lnTo>
                <a:lnTo>
                  <a:pt x="5416461" y="470928"/>
                </a:lnTo>
                <a:lnTo>
                  <a:pt x="5671892" y="477234"/>
                </a:lnTo>
                <a:lnTo>
                  <a:pt x="5932430" y="481437"/>
                </a:lnTo>
                <a:lnTo>
                  <a:pt x="6195523" y="481437"/>
                </a:lnTo>
                <a:lnTo>
                  <a:pt x="6461170" y="483539"/>
                </a:lnTo>
                <a:lnTo>
                  <a:pt x="6729372" y="481437"/>
                </a:lnTo>
                <a:lnTo>
                  <a:pt x="7001406" y="477234"/>
                </a:lnTo>
                <a:lnTo>
                  <a:pt x="7273439" y="473380"/>
                </a:lnTo>
                <a:lnTo>
                  <a:pt x="7549303" y="464973"/>
                </a:lnTo>
                <a:lnTo>
                  <a:pt x="7827722" y="456215"/>
                </a:lnTo>
                <a:lnTo>
                  <a:pt x="8106140" y="446056"/>
                </a:lnTo>
                <a:lnTo>
                  <a:pt x="8387114" y="431694"/>
                </a:lnTo>
                <a:lnTo>
                  <a:pt x="8670640" y="414528"/>
                </a:lnTo>
                <a:lnTo>
                  <a:pt x="8955446" y="398064"/>
                </a:lnTo>
                <a:lnTo>
                  <a:pt x="9240250" y="377045"/>
                </a:lnTo>
                <a:lnTo>
                  <a:pt x="9528886" y="351823"/>
                </a:lnTo>
                <a:lnTo>
                  <a:pt x="9813691" y="326601"/>
                </a:lnTo>
                <a:lnTo>
                  <a:pt x="10103603" y="297525"/>
                </a:lnTo>
                <a:lnTo>
                  <a:pt x="10394794" y="265647"/>
                </a:lnTo>
                <a:lnTo>
                  <a:pt x="10682153" y="232018"/>
                </a:lnTo>
                <a:lnTo>
                  <a:pt x="10973344" y="192783"/>
                </a:lnTo>
                <a:lnTo>
                  <a:pt x="11263257" y="150746"/>
                </a:lnTo>
                <a:lnTo>
                  <a:pt x="11554448" y="109060"/>
                </a:lnTo>
                <a:lnTo>
                  <a:pt x="11844360" y="60367"/>
                </a:lnTo>
                <a:lnTo>
                  <a:pt x="12132996" y="10623"/>
                </a:lnTo>
                <a:close/>
              </a:path>
            </a:pathLst>
          </a:custGeom>
          <a:solidFill>
            <a:srgbClr val="FFFFFF"/>
          </a:solid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dirty="0"/>
          </a:p>
        </p:txBody>
      </p:sp>
      <p:grpSp>
        <p:nvGrpSpPr>
          <p:cNvPr id="17" name="Group 16">
            <a:extLst>
              <a:ext uri="{FF2B5EF4-FFF2-40B4-BE49-F238E27FC236}">
                <a16:creationId xmlns:a16="http://schemas.microsoft.com/office/drawing/2014/main" id="{992A2039-50D4-4D49-A79F-C82A1D91316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8" name="Rectangle 17">
              <a:extLst>
                <a:ext uri="{FF2B5EF4-FFF2-40B4-BE49-F238E27FC236}">
                  <a16:creationId xmlns:a16="http://schemas.microsoft.com/office/drawing/2014/main" id="{CC1C7165-8A3A-44EB-88D0-4EFA36A004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Freeform 5">
              <a:extLst>
                <a:ext uri="{FF2B5EF4-FFF2-40B4-BE49-F238E27FC236}">
                  <a16:creationId xmlns:a16="http://schemas.microsoft.com/office/drawing/2014/main" id="{A1081473-BB93-49A4-B605-4E20537397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p>
      </p:grpSp>
      <p:sp>
        <p:nvSpPr>
          <p:cNvPr id="2" name="Title 1">
            <a:extLst>
              <a:ext uri="{FF2B5EF4-FFF2-40B4-BE49-F238E27FC236}">
                <a16:creationId xmlns:a16="http://schemas.microsoft.com/office/drawing/2014/main" id="{DC05024D-46B7-4454-ADDB-3788545A4B1E}"/>
              </a:ext>
            </a:extLst>
          </p:cNvPr>
          <p:cNvSpPr>
            <a:spLocks noGrp="1"/>
          </p:cNvSpPr>
          <p:nvPr>
            <p:ph type="title"/>
          </p:nvPr>
        </p:nvSpPr>
        <p:spPr>
          <a:xfrm>
            <a:off x="1683171" y="838200"/>
            <a:ext cx="8825659" cy="977902"/>
          </a:xfrm>
        </p:spPr>
        <p:txBody>
          <a:bodyPr>
            <a:normAutofit/>
          </a:bodyPr>
          <a:lstStyle/>
          <a:p>
            <a:pPr algn="ctr"/>
            <a:r>
              <a:rPr lang="en-US" dirty="0">
                <a:solidFill>
                  <a:srgbClr val="EBEBEB"/>
                </a:solidFill>
              </a:rPr>
              <a:t>Scenario #1 </a:t>
            </a:r>
          </a:p>
        </p:txBody>
      </p:sp>
      <p:sp>
        <p:nvSpPr>
          <p:cNvPr id="3" name="Content Placeholder 2">
            <a:extLst>
              <a:ext uri="{FF2B5EF4-FFF2-40B4-BE49-F238E27FC236}">
                <a16:creationId xmlns:a16="http://schemas.microsoft.com/office/drawing/2014/main" id="{BD860966-2A19-4B3E-BCB9-7ACDD796FDE7}"/>
              </a:ext>
            </a:extLst>
          </p:cNvPr>
          <p:cNvSpPr>
            <a:spLocks noGrp="1"/>
          </p:cNvSpPr>
          <p:nvPr>
            <p:ph idx="1"/>
          </p:nvPr>
        </p:nvSpPr>
        <p:spPr>
          <a:xfrm>
            <a:off x="1683171" y="2757942"/>
            <a:ext cx="8825659" cy="3261857"/>
          </a:xfrm>
        </p:spPr>
        <p:txBody>
          <a:bodyPr>
            <a:normAutofit/>
          </a:bodyPr>
          <a:lstStyle/>
          <a:p>
            <a:pPr marL="0" indent="0">
              <a:lnSpc>
                <a:spcPct val="90000"/>
              </a:lnSpc>
              <a:buNone/>
            </a:pPr>
            <a:r>
              <a:rPr lang="en-US" sz="1900" dirty="0">
                <a:solidFill>
                  <a:srgbClr val="404040"/>
                </a:solidFill>
              </a:rPr>
              <a:t>Two female students have shared classes but are only informal acquaintances.  Student A begins to text and chat Student B after school hours to ask questions about their Geometry homework.  The texts and chats are mostly ignored, but Student B does respond at times just to be polite.  Student A begins to show up in the areas of the school that Student B frequents.  These areas do not align with Student A’s schedule, so Student B begins to feel that Student A is going out of her way to “run into her.”  Student B walks past Student A’s Biology class one day and notes that Student A was staring at her.  Student B checks her Snapchat and sees a message with no content, but the subject line reads “DTF?”  It’s from Student A.  Student B is very uncomfortable with the thought of running into Student A and begins avoiding school altogether.    </a:t>
            </a:r>
          </a:p>
        </p:txBody>
      </p:sp>
      <p:sp>
        <p:nvSpPr>
          <p:cNvPr id="4" name="Footer Placeholder 3">
            <a:extLst>
              <a:ext uri="{FF2B5EF4-FFF2-40B4-BE49-F238E27FC236}">
                <a16:creationId xmlns:a16="http://schemas.microsoft.com/office/drawing/2014/main" id="{41DBFB7A-57C3-499F-B977-531A4F1D1B4A}"/>
              </a:ext>
            </a:extLst>
          </p:cNvPr>
          <p:cNvSpPr>
            <a:spLocks noGrp="1"/>
          </p:cNvSpPr>
          <p:nvPr>
            <p:ph type="ftr" sz="quarter" idx="11"/>
          </p:nvPr>
        </p:nvSpPr>
        <p:spPr>
          <a:xfrm>
            <a:off x="528358" y="6391838"/>
            <a:ext cx="3859795" cy="304801"/>
          </a:xfrm>
        </p:spPr>
        <p:txBody>
          <a:bodyPr>
            <a:normAutofit/>
          </a:bodyPr>
          <a:lstStyle/>
          <a:p>
            <a:pPr>
              <a:lnSpc>
                <a:spcPct val="90000"/>
              </a:lnSpc>
              <a:spcAft>
                <a:spcPts val="600"/>
              </a:spcAft>
            </a:pPr>
            <a:r>
              <a:rPr lang="en-US" sz="700" dirty="0">
                <a:solidFill>
                  <a:schemeClr val="tx1">
                    <a:lumMod val="75000"/>
                    <a:lumOff val="25000"/>
                  </a:schemeClr>
                </a:solidFill>
              </a:rPr>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B47ADF34-4FA5-4F92-A68E-4E0059F09F26}"/>
              </a:ext>
            </a:extLst>
          </p:cNvPr>
          <p:cNvSpPr>
            <a:spLocks noGrp="1"/>
          </p:cNvSpPr>
          <p:nvPr>
            <p:ph type="sldNum" sz="quarter" idx="12"/>
          </p:nvPr>
        </p:nvSpPr>
        <p:spPr>
          <a:xfrm>
            <a:off x="10792691" y="6391838"/>
            <a:ext cx="838199" cy="304799"/>
          </a:xfrm>
        </p:spPr>
        <p:txBody>
          <a:bodyPr anchor="ctr">
            <a:normAutofit/>
          </a:bodyPr>
          <a:lstStyle/>
          <a:p>
            <a:pPr algn="r">
              <a:spcAft>
                <a:spcPts val="600"/>
              </a:spcAft>
            </a:pPr>
            <a:fld id="{905EBA53-4854-4764-819D-270E715D0F88}" type="slidenum">
              <a:rPr lang="en-US" sz="1000">
                <a:solidFill>
                  <a:schemeClr val="tx1">
                    <a:lumMod val="75000"/>
                    <a:lumOff val="25000"/>
                  </a:schemeClr>
                </a:solidFill>
              </a:rPr>
              <a:pPr algn="r">
                <a:spcAft>
                  <a:spcPts val="600"/>
                </a:spcAft>
              </a:pPr>
              <a:t>69</a:t>
            </a:fld>
            <a:endParaRPr lang="en-US" sz="1000" dirty="0">
              <a:solidFill>
                <a:schemeClr val="tx1">
                  <a:lumMod val="75000"/>
                  <a:lumOff val="25000"/>
                </a:schemeClr>
              </a:solidFill>
            </a:endParaRPr>
          </a:p>
        </p:txBody>
      </p:sp>
    </p:spTree>
    <p:extLst>
      <p:ext uri="{BB962C8B-B14F-4D97-AF65-F5344CB8AC3E}">
        <p14:creationId xmlns:p14="http://schemas.microsoft.com/office/powerpoint/2010/main" val="126672388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12">
            <a:extLst>
              <a:ext uri="{FF2B5EF4-FFF2-40B4-BE49-F238E27FC236}">
                <a16:creationId xmlns:a16="http://schemas.microsoft.com/office/drawing/2014/main" id="{01B1A260-8A72-4E08-82CC-DB3DB0A49F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4" name="Rectangle 13">
              <a:extLst>
                <a:ext uri="{FF2B5EF4-FFF2-40B4-BE49-F238E27FC236}">
                  <a16:creationId xmlns:a16="http://schemas.microsoft.com/office/drawing/2014/main" id="{F5EE446B-EFB2-4F6A-AC6E-936E92DB5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Oval 14">
              <a:extLst>
                <a:ext uri="{FF2B5EF4-FFF2-40B4-BE49-F238E27FC236}">
                  <a16:creationId xmlns:a16="http://schemas.microsoft.com/office/drawing/2014/main" id="{3483BA79-FCF5-4852-AF0E-CA634727E3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A2630BA5-8A74-4D0A-BB80-42BB6E2D0C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BD6109B2-DB31-43CB-950B-AB02BC17CF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a:extLst>
                <a:ext uri="{FF2B5EF4-FFF2-40B4-BE49-F238E27FC236}">
                  <a16:creationId xmlns:a16="http://schemas.microsoft.com/office/drawing/2014/main" id="{4F4C0381-B807-4F22-9362-4CF1EA4ED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7" name="Oval 18">
              <a:extLst>
                <a:ext uri="{FF2B5EF4-FFF2-40B4-BE49-F238E27FC236}">
                  <a16:creationId xmlns:a16="http://schemas.microsoft.com/office/drawing/2014/main" id="{32DC58E5-A2AB-4AF3-BFDC-51F45B859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5A82E722-60BE-4C4A-93FB-ED5C9D25F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5">
              <a:extLst>
                <a:ext uri="{FF2B5EF4-FFF2-40B4-BE49-F238E27FC236}">
                  <a16:creationId xmlns:a16="http://schemas.microsoft.com/office/drawing/2014/main" id="{BD917B57-2D0B-49F7-99D0-3E0D11138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2" name="Freeform 5">
              <a:extLst>
                <a:ext uri="{FF2B5EF4-FFF2-40B4-BE49-F238E27FC236}">
                  <a16:creationId xmlns:a16="http://schemas.microsoft.com/office/drawing/2014/main" id="{ED29444E-A895-4493-BEBA-CBD61CF47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a:extLst>
                <a:ext uri="{FF2B5EF4-FFF2-40B4-BE49-F238E27FC236}">
                  <a16:creationId xmlns:a16="http://schemas.microsoft.com/office/drawing/2014/main" id="{9237B3E9-B2D7-4C20-930D-6FD74FFB5C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6810619C-1D52-422C-91A1-D31BD9C3AA75}"/>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Training Requirements </a:t>
            </a:r>
          </a:p>
        </p:txBody>
      </p:sp>
      <p:sp>
        <p:nvSpPr>
          <p:cNvPr id="4" name="Footer Placeholder 3">
            <a:extLst>
              <a:ext uri="{FF2B5EF4-FFF2-40B4-BE49-F238E27FC236}">
                <a16:creationId xmlns:a16="http://schemas.microsoft.com/office/drawing/2014/main" id="{9CE62468-2369-45AD-8133-3D80F7E336AE}"/>
              </a:ext>
            </a:extLst>
          </p:cNvPr>
          <p:cNvSpPr>
            <a:spLocks noGrp="1"/>
          </p:cNvSpPr>
          <p:nvPr>
            <p:ph type="ftr" sz="quarter" idx="11"/>
          </p:nvPr>
        </p:nvSpPr>
        <p:spPr>
          <a:xfrm>
            <a:off x="528358" y="6391838"/>
            <a:ext cx="3859795" cy="304801"/>
          </a:xfrm>
        </p:spPr>
        <p:txBody>
          <a:bodyPr>
            <a:normAutofit/>
          </a:bodyPr>
          <a:lstStyle/>
          <a:p>
            <a:pPr>
              <a:lnSpc>
                <a:spcPct val="90000"/>
              </a:lnSpc>
              <a:spcAft>
                <a:spcPts val="600"/>
              </a:spcAft>
            </a:pPr>
            <a:r>
              <a:rPr lang="en-US" sz="700" dirty="0"/>
              <a:t>© WBK Legal 2020 This presentation is informational only and does not constitute legal advice.</a:t>
            </a:r>
          </a:p>
        </p:txBody>
      </p:sp>
      <p:sp>
        <p:nvSpPr>
          <p:cNvPr id="3" name="Content Placeholder 2">
            <a:extLst>
              <a:ext uri="{FF2B5EF4-FFF2-40B4-BE49-F238E27FC236}">
                <a16:creationId xmlns:a16="http://schemas.microsoft.com/office/drawing/2014/main" id="{4145D85C-FBA9-42AE-89FA-88ADD72A7149}"/>
              </a:ext>
            </a:extLst>
          </p:cNvPr>
          <p:cNvSpPr>
            <a:spLocks noGrp="1"/>
          </p:cNvSpPr>
          <p:nvPr>
            <p:ph idx="1"/>
          </p:nvPr>
        </p:nvSpPr>
        <p:spPr>
          <a:xfrm>
            <a:off x="5290077" y="437513"/>
            <a:ext cx="6285066" cy="5954325"/>
          </a:xfrm>
        </p:spPr>
        <p:txBody>
          <a:bodyPr anchor="ctr">
            <a:normAutofit/>
          </a:bodyPr>
          <a:lstStyle/>
          <a:p>
            <a:pPr>
              <a:buFont typeface="Arial" panose="020B0604020202020204" pitchFamily="34" charset="0"/>
              <a:buChar char="•"/>
            </a:pPr>
            <a:r>
              <a:rPr lang="en-US" sz="2000" dirty="0"/>
              <a:t>All employees at K-12 schools </a:t>
            </a:r>
            <a:r>
              <a:rPr lang="en-US" sz="2000" b="1" u="sng" dirty="0"/>
              <a:t>are required</a:t>
            </a:r>
            <a:r>
              <a:rPr lang="en-US" sz="2000" b="1" dirty="0"/>
              <a:t> </a:t>
            </a:r>
            <a:r>
              <a:rPr lang="en-US" sz="2000" dirty="0"/>
              <a:t>to report Title IX sexual harassment.</a:t>
            </a:r>
          </a:p>
          <a:p>
            <a:pPr lvl="3">
              <a:buFont typeface="Arial" panose="020B0604020202020204" pitchFamily="34" charset="0"/>
              <a:buChar char="•"/>
            </a:pPr>
            <a:r>
              <a:rPr lang="en-US" sz="2000" b="1" i="1" dirty="0"/>
              <a:t>Employee reporting requirements under the CPSL and Educator Discipline Act are still in effect</a:t>
            </a:r>
            <a:r>
              <a:rPr lang="en-US" sz="2000" b="1" dirty="0"/>
              <a:t>.</a:t>
            </a:r>
          </a:p>
          <a:p>
            <a:pPr>
              <a:buFont typeface="Arial" panose="020B0604020202020204" pitchFamily="34" charset="0"/>
              <a:buChar char="•"/>
            </a:pPr>
            <a:r>
              <a:rPr lang="en-US" sz="2000" dirty="0"/>
              <a:t>Title IX officials at a school must receive training on Title IX and its regulations.</a:t>
            </a:r>
          </a:p>
          <a:p>
            <a:pPr>
              <a:buFont typeface="Arial" panose="020B0604020202020204" pitchFamily="34" charset="0"/>
              <a:buChar char="•"/>
            </a:pPr>
            <a:r>
              <a:rPr lang="en-US" sz="2000" dirty="0"/>
              <a:t>Training topics include the definition of sexual harassment, how Title IX applies to the school’s programs and activities, how to conduct a formal Title IX grievance process, and how to be an impartial decisionmaker including how to avoid prejudgment of the facts at issue, conflicts of interest, and bias.</a:t>
            </a:r>
          </a:p>
          <a:p>
            <a:endParaRPr lang="en-US" sz="2000" dirty="0"/>
          </a:p>
        </p:txBody>
      </p:sp>
      <p:sp>
        <p:nvSpPr>
          <p:cNvPr id="6" name="Slide Number Placeholder 5">
            <a:extLst>
              <a:ext uri="{FF2B5EF4-FFF2-40B4-BE49-F238E27FC236}">
                <a16:creationId xmlns:a16="http://schemas.microsoft.com/office/drawing/2014/main" id="{9961CA78-3DE0-45A6-8023-D9F91867FA48}"/>
              </a:ext>
            </a:extLst>
          </p:cNvPr>
          <p:cNvSpPr>
            <a:spLocks noGrp="1"/>
          </p:cNvSpPr>
          <p:nvPr>
            <p:ph type="sldNum" sz="quarter" idx="12"/>
          </p:nvPr>
        </p:nvSpPr>
        <p:spPr>
          <a:xfrm>
            <a:off x="10792691" y="6391838"/>
            <a:ext cx="838199" cy="304799"/>
          </a:xfrm>
        </p:spPr>
        <p:txBody>
          <a:bodyPr anchor="ctr">
            <a:normAutofit/>
          </a:bodyPr>
          <a:lstStyle/>
          <a:p>
            <a:pPr algn="r">
              <a:spcAft>
                <a:spcPts val="600"/>
              </a:spcAft>
            </a:pPr>
            <a:fld id="{905EBA53-4854-4764-819D-270E715D0F88}" type="slidenum">
              <a:rPr lang="en-US" sz="1000" smtClean="0">
                <a:solidFill>
                  <a:schemeClr val="accent1"/>
                </a:solidFill>
              </a:rPr>
              <a:pPr algn="r">
                <a:spcAft>
                  <a:spcPts val="600"/>
                </a:spcAft>
              </a:pPr>
              <a:t>7</a:t>
            </a:fld>
            <a:endParaRPr lang="en-US" sz="1000" dirty="0">
              <a:solidFill>
                <a:schemeClr val="accent1"/>
              </a:solidFill>
            </a:endParaRPr>
          </a:p>
        </p:txBody>
      </p:sp>
    </p:spTree>
    <p:extLst>
      <p:ext uri="{BB962C8B-B14F-4D97-AF65-F5344CB8AC3E}">
        <p14:creationId xmlns:p14="http://schemas.microsoft.com/office/powerpoint/2010/main" val="5431411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2000"/>
                <a:hueMod val="96000"/>
                <a:satMod val="128000"/>
                <a:lumMod val="114000"/>
              </a:schemeClr>
            </a:gs>
            <a:gs pos="100000">
              <a:schemeClr val="bg2">
                <a:shade val="62000"/>
                <a:hueMod val="100000"/>
                <a:satMod val="134000"/>
                <a:lumMod val="5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B3EF4D6-026A-4D52-B916-967329EE3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5">
            <a:extLst>
              <a:ext uri="{FF2B5EF4-FFF2-40B4-BE49-F238E27FC236}">
                <a16:creationId xmlns:a16="http://schemas.microsoft.com/office/drawing/2014/main" id="{4DB4846F-6AA5-4DB3-9581-D95F22BD5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15" name="Freeform: Shape 14">
            <a:extLst>
              <a:ext uri="{FF2B5EF4-FFF2-40B4-BE49-F238E27FC236}">
                <a16:creationId xmlns:a16="http://schemas.microsoft.com/office/drawing/2014/main" id="{D54EC22E-2292-4292-A80B-E81DF64BF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80041"/>
            <a:ext cx="12192000" cy="5077959"/>
          </a:xfrm>
          <a:custGeom>
            <a:avLst/>
            <a:gdLst>
              <a:gd name="connsiteX0" fmla="*/ 12192000 w 12192000"/>
              <a:gd name="connsiteY0" fmla="*/ 0 h 5077959"/>
              <a:gd name="connsiteX1" fmla="*/ 12192000 w 12192000"/>
              <a:gd name="connsiteY1" fmla="*/ 1972152 h 5077959"/>
              <a:gd name="connsiteX2" fmla="*/ 12192000 w 12192000"/>
              <a:gd name="connsiteY2" fmla="*/ 2361342 h 5077959"/>
              <a:gd name="connsiteX3" fmla="*/ 12192000 w 12192000"/>
              <a:gd name="connsiteY3" fmla="*/ 5077959 h 5077959"/>
              <a:gd name="connsiteX4" fmla="*/ 0 w 12192000"/>
              <a:gd name="connsiteY4" fmla="*/ 5077959 h 5077959"/>
              <a:gd name="connsiteX5" fmla="*/ 0 w 12192000"/>
              <a:gd name="connsiteY5" fmla="*/ 2361342 h 5077959"/>
              <a:gd name="connsiteX6" fmla="*/ 0 w 12192000"/>
              <a:gd name="connsiteY6" fmla="*/ 1972152 h 5077959"/>
              <a:gd name="connsiteX7" fmla="*/ 0 w 12192000"/>
              <a:gd name="connsiteY7" fmla="*/ 12515 h 5077959"/>
              <a:gd name="connsiteX8" fmla="*/ 108623 w 12192000"/>
              <a:gd name="connsiteY8" fmla="*/ 29540 h 5077959"/>
              <a:gd name="connsiteX9" fmla="*/ 300195 w 12192000"/>
              <a:gd name="connsiteY9" fmla="*/ 56163 h 5077959"/>
              <a:gd name="connsiteX10" fmla="*/ 527528 w 12192000"/>
              <a:gd name="connsiteY10" fmla="*/ 88041 h 5077959"/>
              <a:gd name="connsiteX11" fmla="*/ 779127 w 12192000"/>
              <a:gd name="connsiteY11" fmla="*/ 121671 h 5077959"/>
              <a:gd name="connsiteX12" fmla="*/ 1062654 w 12192000"/>
              <a:gd name="connsiteY12" fmla="*/ 157052 h 5077959"/>
              <a:gd name="connsiteX13" fmla="*/ 1371726 w 12192000"/>
              <a:gd name="connsiteY13" fmla="*/ 194535 h 5077959"/>
              <a:gd name="connsiteX14" fmla="*/ 1707616 w 12192000"/>
              <a:gd name="connsiteY14" fmla="*/ 232018 h 5077959"/>
              <a:gd name="connsiteX15" fmla="*/ 2065219 w 12192000"/>
              <a:gd name="connsiteY15" fmla="*/ 270201 h 5077959"/>
              <a:gd name="connsiteX16" fmla="*/ 2450918 w 12192000"/>
              <a:gd name="connsiteY16" fmla="*/ 305583 h 5077959"/>
              <a:gd name="connsiteX17" fmla="*/ 2854496 w 12192000"/>
              <a:gd name="connsiteY17" fmla="*/ 339562 h 5077959"/>
              <a:gd name="connsiteX18" fmla="*/ 3281065 w 12192000"/>
              <a:gd name="connsiteY18" fmla="*/ 370390 h 5077959"/>
              <a:gd name="connsiteX19" fmla="*/ 3725514 w 12192000"/>
              <a:gd name="connsiteY19" fmla="*/ 399815 h 5077959"/>
              <a:gd name="connsiteX20" fmla="*/ 4189119 w 12192000"/>
              <a:gd name="connsiteY20" fmla="*/ 427490 h 5077959"/>
              <a:gd name="connsiteX21" fmla="*/ 4426671 w 12192000"/>
              <a:gd name="connsiteY21" fmla="*/ 437298 h 5077959"/>
              <a:gd name="connsiteX22" fmla="*/ 4669330 w 12192000"/>
              <a:gd name="connsiteY22" fmla="*/ 448158 h 5077959"/>
              <a:gd name="connsiteX23" fmla="*/ 4915819 w 12192000"/>
              <a:gd name="connsiteY23" fmla="*/ 458317 h 5077959"/>
              <a:gd name="connsiteX24" fmla="*/ 5163586 w 12192000"/>
              <a:gd name="connsiteY24" fmla="*/ 464973 h 5077959"/>
              <a:gd name="connsiteX25" fmla="*/ 5416461 w 12192000"/>
              <a:gd name="connsiteY25" fmla="*/ 470928 h 5077959"/>
              <a:gd name="connsiteX26" fmla="*/ 5671892 w 12192000"/>
              <a:gd name="connsiteY26" fmla="*/ 477234 h 5077959"/>
              <a:gd name="connsiteX27" fmla="*/ 5932430 w 12192000"/>
              <a:gd name="connsiteY27" fmla="*/ 481437 h 5077959"/>
              <a:gd name="connsiteX28" fmla="*/ 6195523 w 12192000"/>
              <a:gd name="connsiteY28" fmla="*/ 481437 h 5077959"/>
              <a:gd name="connsiteX29" fmla="*/ 6461170 w 12192000"/>
              <a:gd name="connsiteY29" fmla="*/ 483539 h 5077959"/>
              <a:gd name="connsiteX30" fmla="*/ 6729372 w 12192000"/>
              <a:gd name="connsiteY30" fmla="*/ 481437 h 5077959"/>
              <a:gd name="connsiteX31" fmla="*/ 7001406 w 12192000"/>
              <a:gd name="connsiteY31" fmla="*/ 477234 h 5077959"/>
              <a:gd name="connsiteX32" fmla="*/ 7273439 w 12192000"/>
              <a:gd name="connsiteY32" fmla="*/ 473380 h 5077959"/>
              <a:gd name="connsiteX33" fmla="*/ 7549303 w 12192000"/>
              <a:gd name="connsiteY33" fmla="*/ 464973 h 5077959"/>
              <a:gd name="connsiteX34" fmla="*/ 7827722 w 12192000"/>
              <a:gd name="connsiteY34" fmla="*/ 456215 h 5077959"/>
              <a:gd name="connsiteX35" fmla="*/ 8106140 w 12192000"/>
              <a:gd name="connsiteY35" fmla="*/ 446056 h 5077959"/>
              <a:gd name="connsiteX36" fmla="*/ 8387114 w 12192000"/>
              <a:gd name="connsiteY36" fmla="*/ 431694 h 5077959"/>
              <a:gd name="connsiteX37" fmla="*/ 8670640 w 12192000"/>
              <a:gd name="connsiteY37" fmla="*/ 414528 h 5077959"/>
              <a:gd name="connsiteX38" fmla="*/ 8955446 w 12192000"/>
              <a:gd name="connsiteY38" fmla="*/ 398064 h 5077959"/>
              <a:gd name="connsiteX39" fmla="*/ 9240250 w 12192000"/>
              <a:gd name="connsiteY39" fmla="*/ 377045 h 5077959"/>
              <a:gd name="connsiteX40" fmla="*/ 9528886 w 12192000"/>
              <a:gd name="connsiteY40" fmla="*/ 351823 h 5077959"/>
              <a:gd name="connsiteX41" fmla="*/ 9813691 w 12192000"/>
              <a:gd name="connsiteY41" fmla="*/ 326601 h 5077959"/>
              <a:gd name="connsiteX42" fmla="*/ 10103603 w 12192000"/>
              <a:gd name="connsiteY42" fmla="*/ 297525 h 5077959"/>
              <a:gd name="connsiteX43" fmla="*/ 10394794 w 12192000"/>
              <a:gd name="connsiteY43" fmla="*/ 265647 h 5077959"/>
              <a:gd name="connsiteX44" fmla="*/ 10682153 w 12192000"/>
              <a:gd name="connsiteY44" fmla="*/ 232018 h 5077959"/>
              <a:gd name="connsiteX45" fmla="*/ 10973344 w 12192000"/>
              <a:gd name="connsiteY45" fmla="*/ 192783 h 5077959"/>
              <a:gd name="connsiteX46" fmla="*/ 11263257 w 12192000"/>
              <a:gd name="connsiteY46" fmla="*/ 150746 h 5077959"/>
              <a:gd name="connsiteX47" fmla="*/ 11554448 w 12192000"/>
              <a:gd name="connsiteY47" fmla="*/ 109060 h 5077959"/>
              <a:gd name="connsiteX48" fmla="*/ 11844360 w 12192000"/>
              <a:gd name="connsiteY48" fmla="*/ 60367 h 5077959"/>
              <a:gd name="connsiteX49" fmla="*/ 12132996 w 12192000"/>
              <a:gd name="connsiteY49" fmla="*/ 10623 h 507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2192000" h="5077959">
                <a:moveTo>
                  <a:pt x="12192000" y="0"/>
                </a:moveTo>
                <a:lnTo>
                  <a:pt x="12192000" y="1972152"/>
                </a:lnTo>
                <a:lnTo>
                  <a:pt x="12192000" y="2361342"/>
                </a:lnTo>
                <a:lnTo>
                  <a:pt x="12192000" y="5077959"/>
                </a:lnTo>
                <a:lnTo>
                  <a:pt x="0" y="5077959"/>
                </a:lnTo>
                <a:lnTo>
                  <a:pt x="0" y="2361342"/>
                </a:lnTo>
                <a:lnTo>
                  <a:pt x="0" y="1972152"/>
                </a:lnTo>
                <a:lnTo>
                  <a:pt x="0" y="12515"/>
                </a:lnTo>
                <a:lnTo>
                  <a:pt x="108623" y="29540"/>
                </a:lnTo>
                <a:lnTo>
                  <a:pt x="300195" y="56163"/>
                </a:lnTo>
                <a:lnTo>
                  <a:pt x="527528" y="88041"/>
                </a:lnTo>
                <a:lnTo>
                  <a:pt x="779127" y="121671"/>
                </a:lnTo>
                <a:lnTo>
                  <a:pt x="1062654" y="157052"/>
                </a:lnTo>
                <a:lnTo>
                  <a:pt x="1371726" y="194535"/>
                </a:lnTo>
                <a:lnTo>
                  <a:pt x="1707616" y="232018"/>
                </a:lnTo>
                <a:lnTo>
                  <a:pt x="2065219" y="270201"/>
                </a:lnTo>
                <a:lnTo>
                  <a:pt x="2450918" y="305583"/>
                </a:lnTo>
                <a:lnTo>
                  <a:pt x="2854496" y="339562"/>
                </a:lnTo>
                <a:lnTo>
                  <a:pt x="3281065" y="370390"/>
                </a:lnTo>
                <a:lnTo>
                  <a:pt x="3725514" y="399815"/>
                </a:lnTo>
                <a:lnTo>
                  <a:pt x="4189119" y="427490"/>
                </a:lnTo>
                <a:lnTo>
                  <a:pt x="4426671" y="437298"/>
                </a:lnTo>
                <a:lnTo>
                  <a:pt x="4669330" y="448158"/>
                </a:lnTo>
                <a:lnTo>
                  <a:pt x="4915819" y="458317"/>
                </a:lnTo>
                <a:lnTo>
                  <a:pt x="5163586" y="464973"/>
                </a:lnTo>
                <a:lnTo>
                  <a:pt x="5416461" y="470928"/>
                </a:lnTo>
                <a:lnTo>
                  <a:pt x="5671892" y="477234"/>
                </a:lnTo>
                <a:lnTo>
                  <a:pt x="5932430" y="481437"/>
                </a:lnTo>
                <a:lnTo>
                  <a:pt x="6195523" y="481437"/>
                </a:lnTo>
                <a:lnTo>
                  <a:pt x="6461170" y="483539"/>
                </a:lnTo>
                <a:lnTo>
                  <a:pt x="6729372" y="481437"/>
                </a:lnTo>
                <a:lnTo>
                  <a:pt x="7001406" y="477234"/>
                </a:lnTo>
                <a:lnTo>
                  <a:pt x="7273439" y="473380"/>
                </a:lnTo>
                <a:lnTo>
                  <a:pt x="7549303" y="464973"/>
                </a:lnTo>
                <a:lnTo>
                  <a:pt x="7827722" y="456215"/>
                </a:lnTo>
                <a:lnTo>
                  <a:pt x="8106140" y="446056"/>
                </a:lnTo>
                <a:lnTo>
                  <a:pt x="8387114" y="431694"/>
                </a:lnTo>
                <a:lnTo>
                  <a:pt x="8670640" y="414528"/>
                </a:lnTo>
                <a:lnTo>
                  <a:pt x="8955446" y="398064"/>
                </a:lnTo>
                <a:lnTo>
                  <a:pt x="9240250" y="377045"/>
                </a:lnTo>
                <a:lnTo>
                  <a:pt x="9528886" y="351823"/>
                </a:lnTo>
                <a:lnTo>
                  <a:pt x="9813691" y="326601"/>
                </a:lnTo>
                <a:lnTo>
                  <a:pt x="10103603" y="297525"/>
                </a:lnTo>
                <a:lnTo>
                  <a:pt x="10394794" y="265647"/>
                </a:lnTo>
                <a:lnTo>
                  <a:pt x="10682153" y="232018"/>
                </a:lnTo>
                <a:lnTo>
                  <a:pt x="10973344" y="192783"/>
                </a:lnTo>
                <a:lnTo>
                  <a:pt x="11263257" y="150746"/>
                </a:lnTo>
                <a:lnTo>
                  <a:pt x="11554448" y="109060"/>
                </a:lnTo>
                <a:lnTo>
                  <a:pt x="11844360" y="60367"/>
                </a:lnTo>
                <a:lnTo>
                  <a:pt x="12132996" y="10623"/>
                </a:lnTo>
                <a:close/>
              </a:path>
            </a:pathLst>
          </a:custGeom>
          <a:solidFill>
            <a:srgbClr val="FFFFFF"/>
          </a:solid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dirty="0"/>
          </a:p>
        </p:txBody>
      </p:sp>
      <p:grpSp>
        <p:nvGrpSpPr>
          <p:cNvPr id="17" name="Group 16">
            <a:extLst>
              <a:ext uri="{FF2B5EF4-FFF2-40B4-BE49-F238E27FC236}">
                <a16:creationId xmlns:a16="http://schemas.microsoft.com/office/drawing/2014/main" id="{992A2039-50D4-4D49-A79F-C82A1D91316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8" name="Rectangle 17">
              <a:extLst>
                <a:ext uri="{FF2B5EF4-FFF2-40B4-BE49-F238E27FC236}">
                  <a16:creationId xmlns:a16="http://schemas.microsoft.com/office/drawing/2014/main" id="{CC1C7165-8A3A-44EB-88D0-4EFA36A004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Freeform 5">
              <a:extLst>
                <a:ext uri="{FF2B5EF4-FFF2-40B4-BE49-F238E27FC236}">
                  <a16:creationId xmlns:a16="http://schemas.microsoft.com/office/drawing/2014/main" id="{A1081473-BB93-49A4-B605-4E20537397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p>
      </p:grpSp>
      <p:sp>
        <p:nvSpPr>
          <p:cNvPr id="2" name="Title 1">
            <a:extLst>
              <a:ext uri="{FF2B5EF4-FFF2-40B4-BE49-F238E27FC236}">
                <a16:creationId xmlns:a16="http://schemas.microsoft.com/office/drawing/2014/main" id="{EB21241A-6618-4416-AD52-E7EC20767A2C}"/>
              </a:ext>
            </a:extLst>
          </p:cNvPr>
          <p:cNvSpPr>
            <a:spLocks noGrp="1"/>
          </p:cNvSpPr>
          <p:nvPr>
            <p:ph type="title"/>
          </p:nvPr>
        </p:nvSpPr>
        <p:spPr>
          <a:xfrm>
            <a:off x="1683171" y="838200"/>
            <a:ext cx="8825659" cy="977902"/>
          </a:xfrm>
        </p:spPr>
        <p:txBody>
          <a:bodyPr>
            <a:normAutofit/>
          </a:bodyPr>
          <a:lstStyle/>
          <a:p>
            <a:pPr algn="ctr"/>
            <a:r>
              <a:rPr lang="en-US" dirty="0">
                <a:solidFill>
                  <a:srgbClr val="EBEBEB"/>
                </a:solidFill>
              </a:rPr>
              <a:t>Scenario #2</a:t>
            </a:r>
          </a:p>
        </p:txBody>
      </p:sp>
      <p:sp>
        <p:nvSpPr>
          <p:cNvPr id="3" name="Content Placeholder 2">
            <a:extLst>
              <a:ext uri="{FF2B5EF4-FFF2-40B4-BE49-F238E27FC236}">
                <a16:creationId xmlns:a16="http://schemas.microsoft.com/office/drawing/2014/main" id="{AEE2541C-95BA-4D23-9249-967547447725}"/>
              </a:ext>
            </a:extLst>
          </p:cNvPr>
          <p:cNvSpPr>
            <a:spLocks noGrp="1"/>
          </p:cNvSpPr>
          <p:nvPr>
            <p:ph idx="1"/>
          </p:nvPr>
        </p:nvSpPr>
        <p:spPr>
          <a:xfrm>
            <a:off x="1683171" y="2757942"/>
            <a:ext cx="8825659" cy="3261857"/>
          </a:xfrm>
        </p:spPr>
        <p:txBody>
          <a:bodyPr>
            <a:normAutofit/>
          </a:bodyPr>
          <a:lstStyle/>
          <a:p>
            <a:pPr marL="0" indent="0">
              <a:lnSpc>
                <a:spcPct val="90000"/>
              </a:lnSpc>
              <a:buNone/>
            </a:pPr>
            <a:r>
              <a:rPr lang="en-US" sz="2000" dirty="0">
                <a:solidFill>
                  <a:srgbClr val="404040"/>
                </a:solidFill>
              </a:rPr>
              <a:t>An ex-girlfriend widely spreads false stories about the sex life of her and her ex-boyfriend.  Stories are spread in person during unstructured times at school.  The ex-boyfriend is clearly uncomfortable with this. He is anxious and embarrassed now when he’s around other kids, concerned that the issue will come up.  The ex-boyfriend is ostracized by other members of the boys’ soccer team.  These are students he used to consider some of his closest friends.  He becomes distraught and reaches out to a trusted teacher.  He provides screenshots of the content ex-girlfriend has posted and shares some of the stories that are circulating.  He does not wish to pursue a complaint.  He just wants her to stop.</a:t>
            </a:r>
          </a:p>
        </p:txBody>
      </p:sp>
      <p:sp>
        <p:nvSpPr>
          <p:cNvPr id="4" name="Footer Placeholder 3">
            <a:extLst>
              <a:ext uri="{FF2B5EF4-FFF2-40B4-BE49-F238E27FC236}">
                <a16:creationId xmlns:a16="http://schemas.microsoft.com/office/drawing/2014/main" id="{E38A40E6-4E91-4CFF-A00A-1ED66D4DCA31}"/>
              </a:ext>
            </a:extLst>
          </p:cNvPr>
          <p:cNvSpPr>
            <a:spLocks noGrp="1"/>
          </p:cNvSpPr>
          <p:nvPr>
            <p:ph type="ftr" sz="quarter" idx="11"/>
          </p:nvPr>
        </p:nvSpPr>
        <p:spPr>
          <a:xfrm>
            <a:off x="528358" y="6391838"/>
            <a:ext cx="3859795" cy="304801"/>
          </a:xfrm>
        </p:spPr>
        <p:txBody>
          <a:bodyPr>
            <a:normAutofit/>
          </a:bodyPr>
          <a:lstStyle/>
          <a:p>
            <a:pPr>
              <a:lnSpc>
                <a:spcPct val="90000"/>
              </a:lnSpc>
              <a:spcAft>
                <a:spcPts val="600"/>
              </a:spcAft>
            </a:pPr>
            <a:r>
              <a:rPr lang="en-US" sz="700" dirty="0">
                <a:solidFill>
                  <a:schemeClr val="tx1">
                    <a:lumMod val="75000"/>
                    <a:lumOff val="25000"/>
                  </a:schemeClr>
                </a:solidFill>
              </a:rPr>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33D96760-A3E9-4391-8A3C-8A98053FDC4D}"/>
              </a:ext>
            </a:extLst>
          </p:cNvPr>
          <p:cNvSpPr>
            <a:spLocks noGrp="1"/>
          </p:cNvSpPr>
          <p:nvPr>
            <p:ph type="sldNum" sz="quarter" idx="12"/>
          </p:nvPr>
        </p:nvSpPr>
        <p:spPr>
          <a:xfrm>
            <a:off x="10792691" y="6391838"/>
            <a:ext cx="838199" cy="304799"/>
          </a:xfrm>
        </p:spPr>
        <p:txBody>
          <a:bodyPr anchor="ctr">
            <a:normAutofit/>
          </a:bodyPr>
          <a:lstStyle/>
          <a:p>
            <a:pPr algn="r">
              <a:spcAft>
                <a:spcPts val="600"/>
              </a:spcAft>
            </a:pPr>
            <a:fld id="{905EBA53-4854-4764-819D-270E715D0F88}" type="slidenum">
              <a:rPr lang="en-US" sz="1000">
                <a:solidFill>
                  <a:schemeClr val="tx1">
                    <a:lumMod val="75000"/>
                    <a:lumOff val="25000"/>
                  </a:schemeClr>
                </a:solidFill>
              </a:rPr>
              <a:pPr algn="r">
                <a:spcAft>
                  <a:spcPts val="600"/>
                </a:spcAft>
              </a:pPr>
              <a:t>70</a:t>
            </a:fld>
            <a:endParaRPr lang="en-US" sz="1000" dirty="0">
              <a:solidFill>
                <a:schemeClr val="tx1">
                  <a:lumMod val="75000"/>
                  <a:lumOff val="25000"/>
                </a:schemeClr>
              </a:solidFill>
            </a:endParaRPr>
          </a:p>
        </p:txBody>
      </p:sp>
    </p:spTree>
    <p:extLst>
      <p:ext uri="{BB962C8B-B14F-4D97-AF65-F5344CB8AC3E}">
        <p14:creationId xmlns:p14="http://schemas.microsoft.com/office/powerpoint/2010/main" val="4200644205"/>
      </p:ext>
    </p:extLst>
  </p:cSld>
  <p:clrMapOvr>
    <a:overrideClrMapping bg1="dk1" tx1="lt1" bg2="dk2" tx2="lt2" accent1="accent1" accent2="accent2" accent3="accent3" accent4="accent4" accent5="accent5" accent6="accent6" hlink="hlink" folHlink="folHlink"/>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5A992EA8-A2AE-480C-BFF9-7B13464397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72" name="Rectangle 71">
              <a:extLst>
                <a:ext uri="{FF2B5EF4-FFF2-40B4-BE49-F238E27FC236}">
                  <a16:creationId xmlns:a16="http://schemas.microsoft.com/office/drawing/2014/main" id="{0F6F97DA-7406-453D-9AB4-28B0891BB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Oval 72">
              <a:extLst>
                <a:ext uri="{FF2B5EF4-FFF2-40B4-BE49-F238E27FC236}">
                  <a16:creationId xmlns:a16="http://schemas.microsoft.com/office/drawing/2014/main" id="{31D171A9-30C8-4156-8EAF-50888EBE7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4" name="Oval 73">
              <a:extLst>
                <a:ext uri="{FF2B5EF4-FFF2-40B4-BE49-F238E27FC236}">
                  <a16:creationId xmlns:a16="http://schemas.microsoft.com/office/drawing/2014/main" id="{C52A6C74-8DC4-4902-962C-0DAFD7F9B5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5" name="Oval 74">
              <a:extLst>
                <a:ext uri="{FF2B5EF4-FFF2-40B4-BE49-F238E27FC236}">
                  <a16:creationId xmlns:a16="http://schemas.microsoft.com/office/drawing/2014/main" id="{D34C65DE-5132-426E-9E92-81CB9EFF8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6" name="Oval 75">
              <a:extLst>
                <a:ext uri="{FF2B5EF4-FFF2-40B4-BE49-F238E27FC236}">
                  <a16:creationId xmlns:a16="http://schemas.microsoft.com/office/drawing/2014/main" id="{463FE9C4-150E-4C97-A21E-53B7CD261A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7" name="Oval 76">
              <a:extLst>
                <a:ext uri="{FF2B5EF4-FFF2-40B4-BE49-F238E27FC236}">
                  <a16:creationId xmlns:a16="http://schemas.microsoft.com/office/drawing/2014/main" id="{F4DD7FA2-5B3A-4DD2-BA1A-735CC86BAA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8" name="Freeform 5">
              <a:extLst>
                <a:ext uri="{FF2B5EF4-FFF2-40B4-BE49-F238E27FC236}">
                  <a16:creationId xmlns:a16="http://schemas.microsoft.com/office/drawing/2014/main" id="{B11D6824-D097-439B-9956-5436E5111A9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80" name="Rectangle 79">
            <a:extLst>
              <a:ext uri="{FF2B5EF4-FFF2-40B4-BE49-F238E27FC236}">
                <a16:creationId xmlns:a16="http://schemas.microsoft.com/office/drawing/2014/main" id="{5669AB50-4CAD-4D10-A09A-A0C01AF9E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711E7CF-D4EF-4475-B393-9E3BBA8F386E}"/>
              </a:ext>
            </a:extLst>
          </p:cNvPr>
          <p:cNvSpPr>
            <a:spLocks noGrp="1"/>
          </p:cNvSpPr>
          <p:nvPr>
            <p:ph type="title"/>
          </p:nvPr>
        </p:nvSpPr>
        <p:spPr>
          <a:xfrm>
            <a:off x="7007145" y="1241266"/>
            <a:ext cx="4535926" cy="3153753"/>
          </a:xfrm>
        </p:spPr>
        <p:txBody>
          <a:bodyPr vert="horz" lIns="91440" tIns="45720" rIns="91440" bIns="45720" rtlCol="0" anchor="b">
            <a:normAutofit/>
          </a:bodyPr>
          <a:lstStyle/>
          <a:p>
            <a:r>
              <a:rPr lang="en-US" sz="5400" b="0" i="0" kern="1200" dirty="0">
                <a:solidFill>
                  <a:schemeClr val="bg2"/>
                </a:solidFill>
                <a:latin typeface="+mj-lt"/>
                <a:ea typeface="+mj-ea"/>
                <a:cs typeface="+mj-cs"/>
              </a:rPr>
              <a:t>QUESTIONS?</a:t>
            </a:r>
          </a:p>
        </p:txBody>
      </p:sp>
      <p:grpSp>
        <p:nvGrpSpPr>
          <p:cNvPr id="82" name="Group 81">
            <a:extLst>
              <a:ext uri="{FF2B5EF4-FFF2-40B4-BE49-F238E27FC236}">
                <a16:creationId xmlns:a16="http://schemas.microsoft.com/office/drawing/2014/main" id="{2169BF4F-FA69-4E06-93B5-C5B81BD762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0832" y="396837"/>
            <a:ext cx="6451504" cy="6058999"/>
            <a:chOff x="423332" y="396837"/>
            <a:chExt cx="6451504" cy="6058999"/>
          </a:xfrm>
        </p:grpSpPr>
        <p:sp>
          <p:nvSpPr>
            <p:cNvPr id="83" name="Rectangle 82">
              <a:extLst>
                <a:ext uri="{FF2B5EF4-FFF2-40B4-BE49-F238E27FC236}">
                  <a16:creationId xmlns:a16="http://schemas.microsoft.com/office/drawing/2014/main" id="{5D9C4CA6-15F9-4BC3-936C-F4C75E36F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flipH="1">
              <a:off x="423332" y="402165"/>
              <a:ext cx="593738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4" name="Freeform 5">
              <a:extLst>
                <a:ext uri="{FF2B5EF4-FFF2-40B4-BE49-F238E27FC236}">
                  <a16:creationId xmlns:a16="http://schemas.microsoft.com/office/drawing/2014/main" id="{879461D6-F966-4977-B19A-EA33903682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400000" flipH="1">
              <a:off x="3161515" y="2801722"/>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5" name="Freeform 5">
              <a:extLst>
                <a:ext uri="{FF2B5EF4-FFF2-40B4-BE49-F238E27FC236}">
                  <a16:creationId xmlns:a16="http://schemas.microsoft.com/office/drawing/2014/main" id="{120109CC-85DE-4FEB-89DA-3E04B81057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677511" flipH="1">
              <a:off x="5004670" y="1826079"/>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4" name="Slide Number Placeholder 3">
            <a:extLst>
              <a:ext uri="{FF2B5EF4-FFF2-40B4-BE49-F238E27FC236}">
                <a16:creationId xmlns:a16="http://schemas.microsoft.com/office/drawing/2014/main" id="{0FC38B3C-40CA-422B-96CD-FFFF03A30241}"/>
              </a:ext>
            </a:extLst>
          </p:cNvPr>
          <p:cNvSpPr>
            <a:spLocks noGrp="1"/>
          </p:cNvSpPr>
          <p:nvPr>
            <p:ph type="sldNum" sz="quarter" idx="12"/>
          </p:nvPr>
        </p:nvSpPr>
        <p:spPr>
          <a:xfrm>
            <a:off x="10342708" y="295729"/>
            <a:ext cx="838199" cy="767687"/>
          </a:xfrm>
        </p:spPr>
        <p:txBody>
          <a:bodyPr vert="horz" lIns="91440" tIns="45720" rIns="91440" bIns="45720" rtlCol="0" anchor="b">
            <a:normAutofit/>
          </a:bodyPr>
          <a:lstStyle/>
          <a:p>
            <a:pPr defTabSz="914400">
              <a:spcAft>
                <a:spcPts val="600"/>
              </a:spcAft>
            </a:pPr>
            <a:fld id="{905EBA53-4854-4764-819D-270E715D0F88}" type="slidenum">
              <a:rPr lang="en-US" smtClean="0">
                <a:latin typeface="+mj-lt"/>
              </a:rPr>
              <a:pPr defTabSz="914400">
                <a:spcAft>
                  <a:spcPts val="600"/>
                </a:spcAft>
              </a:pPr>
              <a:t>71</a:t>
            </a:fld>
            <a:endParaRPr lang="en-US" dirty="0">
              <a:latin typeface="+mj-lt"/>
            </a:endParaRPr>
          </a:p>
        </p:txBody>
      </p:sp>
      <p:sp>
        <p:nvSpPr>
          <p:cNvPr id="3" name="Footer Placeholder 2">
            <a:extLst>
              <a:ext uri="{FF2B5EF4-FFF2-40B4-BE49-F238E27FC236}">
                <a16:creationId xmlns:a16="http://schemas.microsoft.com/office/drawing/2014/main" id="{5456446E-E507-45C5-9170-A9907EF8009A}"/>
              </a:ext>
            </a:extLst>
          </p:cNvPr>
          <p:cNvSpPr>
            <a:spLocks noGrp="1"/>
          </p:cNvSpPr>
          <p:nvPr>
            <p:ph type="ftr" sz="quarter" idx="11"/>
          </p:nvPr>
        </p:nvSpPr>
        <p:spPr>
          <a:xfrm>
            <a:off x="561110" y="6391838"/>
            <a:ext cx="3859795" cy="304801"/>
          </a:xfrm>
        </p:spPr>
        <p:txBody>
          <a:bodyPr vert="horz" lIns="91440" tIns="45720" rIns="91440" bIns="45720" rtlCol="0" anchor="b">
            <a:normAutofit/>
          </a:bodyPr>
          <a:lstStyle/>
          <a:p>
            <a:pPr defTabSz="914400">
              <a:lnSpc>
                <a:spcPct val="90000"/>
              </a:lnSpc>
              <a:spcAft>
                <a:spcPts val="600"/>
              </a:spcAft>
            </a:pPr>
            <a:r>
              <a:rPr lang="en-US" sz="700" b="0" i="0" kern="1200" dirty="0">
                <a:latin typeface="+mn-lt"/>
                <a:ea typeface="+mn-ea"/>
                <a:cs typeface="+mn-cs"/>
              </a:rPr>
              <a:t>© WBK Legal 2020 This presentation is informational only and does not constitute legal advice.</a:t>
            </a:r>
          </a:p>
        </p:txBody>
      </p:sp>
      <p:pic>
        <p:nvPicPr>
          <p:cNvPr id="1026" name="Picture 2" descr="Image result for raising hands">
            <a:extLst>
              <a:ext uri="{FF2B5EF4-FFF2-40B4-BE49-F238E27FC236}">
                <a16:creationId xmlns:a16="http://schemas.microsoft.com/office/drawing/2014/main" id="{99ABC07A-2612-4036-8870-D9B84A41058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109764" y="2660346"/>
            <a:ext cx="3491118" cy="268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24469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a:extLst>
              <a:ext uri="{FF2B5EF4-FFF2-40B4-BE49-F238E27FC236}">
                <a16:creationId xmlns:a16="http://schemas.microsoft.com/office/drawing/2014/main" id="{A87D7E5A-A610-4125-B872-6C8221AD7F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901" y="2324583"/>
            <a:ext cx="5176368" cy="398580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6063133" y="2603500"/>
            <a:ext cx="5176368" cy="3543300"/>
          </a:xfrm>
        </p:spPr>
        <p:txBody>
          <a:bodyPr>
            <a:normAutofit fontScale="55000" lnSpcReduction="20000"/>
          </a:bodyPr>
          <a:lstStyle/>
          <a:p>
            <a:pPr marL="82154" indent="0">
              <a:buNone/>
              <a:defRPr/>
            </a:pPr>
            <a:endParaRPr lang="en-US" dirty="0">
              <a:cs typeface="Calibri" pitchFamily="34" charset="0"/>
            </a:endParaRPr>
          </a:p>
          <a:p>
            <a:pPr marL="82154" indent="0">
              <a:buNone/>
              <a:defRPr/>
            </a:pPr>
            <a:r>
              <a:rPr lang="en-US" sz="3200" dirty="0">
                <a:cs typeface="Calibri" pitchFamily="34" charset="0"/>
              </a:rPr>
              <a:t>THANK YOU!</a:t>
            </a:r>
          </a:p>
          <a:p>
            <a:pPr marL="82154" indent="0">
              <a:buNone/>
              <a:defRPr/>
            </a:pPr>
            <a:r>
              <a:rPr lang="en-US" sz="3200" dirty="0">
                <a:cs typeface="Calibri" pitchFamily="34" charset="0"/>
              </a:rPr>
              <a:t>Additional comments or questions:</a:t>
            </a:r>
          </a:p>
          <a:p>
            <a:pPr marL="82154" indent="0">
              <a:spcBef>
                <a:spcPts val="0"/>
              </a:spcBef>
              <a:buNone/>
              <a:defRPr/>
            </a:pPr>
            <a:endParaRPr lang="en-US" sz="3200" dirty="0">
              <a:cs typeface="Calibri" pitchFamily="34" charset="0"/>
            </a:endParaRPr>
          </a:p>
          <a:p>
            <a:pPr marL="82154" indent="0">
              <a:spcBef>
                <a:spcPts val="0"/>
              </a:spcBef>
              <a:buNone/>
              <a:defRPr/>
            </a:pPr>
            <a:r>
              <a:rPr lang="en-US" sz="3200" dirty="0">
                <a:cs typeface="Calibri" pitchFamily="34" charset="0"/>
              </a:rPr>
              <a:t>Ira Weiss, Esquire</a:t>
            </a:r>
          </a:p>
          <a:p>
            <a:pPr marL="82154" indent="0">
              <a:spcBef>
                <a:spcPts val="0"/>
              </a:spcBef>
              <a:buNone/>
              <a:defRPr/>
            </a:pPr>
            <a:r>
              <a:rPr lang="en-US" sz="3200" dirty="0">
                <a:cs typeface="Calibri" pitchFamily="34" charset="0"/>
                <a:hlinkClick r:id="rId4"/>
              </a:rPr>
              <a:t>iweiss@wbklegal.com</a:t>
            </a:r>
            <a:endParaRPr lang="en-US" sz="3200" dirty="0">
              <a:cs typeface="Calibri" pitchFamily="34" charset="0"/>
            </a:endParaRPr>
          </a:p>
          <a:p>
            <a:pPr marL="82154" indent="0">
              <a:spcBef>
                <a:spcPts val="0"/>
              </a:spcBef>
              <a:buNone/>
              <a:defRPr/>
            </a:pPr>
            <a:endParaRPr lang="en-US" sz="3200" dirty="0">
              <a:cs typeface="Calibri" pitchFamily="34" charset="0"/>
            </a:endParaRPr>
          </a:p>
          <a:p>
            <a:pPr marL="82154" indent="0">
              <a:spcBef>
                <a:spcPts val="0"/>
              </a:spcBef>
              <a:buNone/>
              <a:defRPr/>
            </a:pPr>
            <a:r>
              <a:rPr lang="en-US" sz="3200" dirty="0">
                <a:cs typeface="Calibri" pitchFamily="34" charset="0"/>
              </a:rPr>
              <a:t>Aimee Zundel, Esquire</a:t>
            </a:r>
          </a:p>
          <a:p>
            <a:pPr marL="82154" indent="0">
              <a:spcBef>
                <a:spcPts val="0"/>
              </a:spcBef>
              <a:buNone/>
              <a:defRPr/>
            </a:pPr>
            <a:r>
              <a:rPr lang="en-US" sz="3200" dirty="0">
                <a:cs typeface="Calibri" pitchFamily="34" charset="0"/>
                <a:hlinkClick r:id="rId5"/>
              </a:rPr>
              <a:t>azundel@wbklegal.com</a:t>
            </a:r>
            <a:endParaRPr lang="en-US" sz="3200" dirty="0">
              <a:cs typeface="Calibri" pitchFamily="34" charset="0"/>
            </a:endParaRPr>
          </a:p>
          <a:p>
            <a:pPr marL="82154" indent="0">
              <a:spcBef>
                <a:spcPts val="0"/>
              </a:spcBef>
              <a:buNone/>
              <a:defRPr/>
            </a:pPr>
            <a:endParaRPr lang="en-US" sz="3200" dirty="0">
              <a:cs typeface="Calibri" pitchFamily="34" charset="0"/>
            </a:endParaRPr>
          </a:p>
          <a:p>
            <a:pPr marL="82154" indent="0">
              <a:spcBef>
                <a:spcPts val="0"/>
              </a:spcBef>
              <a:buNone/>
              <a:defRPr/>
            </a:pPr>
            <a:r>
              <a:rPr lang="en-US" sz="3200" dirty="0">
                <a:cs typeface="Calibri" pitchFamily="34" charset="0"/>
              </a:rPr>
              <a:t>Weiss Burkardt Kramer, LLC</a:t>
            </a:r>
          </a:p>
          <a:p>
            <a:pPr marL="82154" indent="0">
              <a:spcBef>
                <a:spcPts val="0"/>
              </a:spcBef>
              <a:buNone/>
              <a:defRPr/>
            </a:pPr>
            <a:r>
              <a:rPr lang="en-US" sz="3200" dirty="0">
                <a:cs typeface="Calibri" pitchFamily="34" charset="0"/>
              </a:rPr>
              <a:t>445 Fort Pitt Blvd., Suite 503</a:t>
            </a:r>
          </a:p>
          <a:p>
            <a:pPr marL="82154" indent="0">
              <a:spcBef>
                <a:spcPts val="0"/>
              </a:spcBef>
              <a:buNone/>
              <a:defRPr/>
            </a:pPr>
            <a:r>
              <a:rPr lang="en-US" sz="3200" dirty="0">
                <a:cs typeface="Calibri" pitchFamily="34" charset="0"/>
              </a:rPr>
              <a:t>Pittsburgh, PA 15219</a:t>
            </a:r>
          </a:p>
          <a:p>
            <a:pPr marL="82154" indent="0">
              <a:spcBef>
                <a:spcPts val="0"/>
              </a:spcBef>
              <a:buNone/>
              <a:defRPr/>
            </a:pPr>
            <a:r>
              <a:rPr lang="en-US" sz="3200" dirty="0">
                <a:cs typeface="Calibri" pitchFamily="34" charset="0"/>
              </a:rPr>
              <a:t>Phone: (412) 391-9890</a:t>
            </a:r>
          </a:p>
          <a:p>
            <a:pPr marL="0" indent="0">
              <a:spcBef>
                <a:spcPts val="0"/>
              </a:spcBef>
              <a:buNone/>
            </a:pPr>
            <a:endParaRPr lang="en-US" dirty="0"/>
          </a:p>
        </p:txBody>
      </p:sp>
      <p:sp>
        <p:nvSpPr>
          <p:cNvPr id="5" name="Footer Placeholder 4">
            <a:extLst>
              <a:ext uri="{FF2B5EF4-FFF2-40B4-BE49-F238E27FC236}">
                <a16:creationId xmlns:a16="http://schemas.microsoft.com/office/drawing/2014/main" id="{77A90A32-FA9E-49EE-A440-42574FD2AE60}"/>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4" name="Slide Number Placeholder 3">
            <a:extLst>
              <a:ext uri="{FF2B5EF4-FFF2-40B4-BE49-F238E27FC236}">
                <a16:creationId xmlns:a16="http://schemas.microsoft.com/office/drawing/2014/main" id="{86B26E2E-8038-485C-85A7-D89636EB9009}"/>
              </a:ext>
            </a:extLst>
          </p:cNvPr>
          <p:cNvSpPr>
            <a:spLocks noGrp="1"/>
          </p:cNvSpPr>
          <p:nvPr>
            <p:ph type="sldNum" sz="quarter" idx="12"/>
          </p:nvPr>
        </p:nvSpPr>
        <p:spPr/>
        <p:txBody>
          <a:bodyPr/>
          <a:lstStyle/>
          <a:p>
            <a:fld id="{905EBA53-4854-4764-819D-270E715D0F88}" type="slidenum">
              <a:rPr lang="en-US" smtClean="0"/>
              <a:t>72</a:t>
            </a:fld>
            <a:endParaRPr lang="en-US" dirty="0"/>
          </a:p>
        </p:txBody>
      </p:sp>
      <p:sp>
        <p:nvSpPr>
          <p:cNvPr id="7" name="TextBox 6">
            <a:extLst>
              <a:ext uri="{FF2B5EF4-FFF2-40B4-BE49-F238E27FC236}">
                <a16:creationId xmlns:a16="http://schemas.microsoft.com/office/drawing/2014/main" id="{B9396247-0071-4C42-A015-293D76515E9A}"/>
              </a:ext>
            </a:extLst>
          </p:cNvPr>
          <p:cNvSpPr txBox="1"/>
          <p:nvPr/>
        </p:nvSpPr>
        <p:spPr>
          <a:xfrm>
            <a:off x="2198703" y="5042517"/>
            <a:ext cx="4944862"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719290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7A9F7-91A9-4CB7-A5CE-3839E76C4BD3}"/>
              </a:ext>
            </a:extLst>
          </p:cNvPr>
          <p:cNvSpPr>
            <a:spLocks noGrp="1"/>
          </p:cNvSpPr>
          <p:nvPr>
            <p:ph type="title"/>
          </p:nvPr>
        </p:nvSpPr>
        <p:spPr>
          <a:xfrm>
            <a:off x="533400" y="973668"/>
            <a:ext cx="10528299" cy="706964"/>
          </a:xfrm>
        </p:spPr>
        <p:txBody>
          <a:bodyPr/>
          <a:lstStyle/>
          <a:p>
            <a:r>
              <a:rPr lang="en-US" dirty="0"/>
              <a:t>Discrimination on the Basis of Sex: Defined 	</a:t>
            </a:r>
          </a:p>
        </p:txBody>
      </p:sp>
      <p:sp>
        <p:nvSpPr>
          <p:cNvPr id="3" name="Content Placeholder 2">
            <a:extLst>
              <a:ext uri="{FF2B5EF4-FFF2-40B4-BE49-F238E27FC236}">
                <a16:creationId xmlns:a16="http://schemas.microsoft.com/office/drawing/2014/main" id="{5CD842A2-AE07-492E-B8CC-EBB418FF27A3}"/>
              </a:ext>
            </a:extLst>
          </p:cNvPr>
          <p:cNvSpPr>
            <a:spLocks noGrp="1"/>
          </p:cNvSpPr>
          <p:nvPr>
            <p:ph idx="1"/>
          </p:nvPr>
        </p:nvSpPr>
        <p:spPr>
          <a:xfrm>
            <a:off x="605972" y="2358571"/>
            <a:ext cx="10867571" cy="4215962"/>
          </a:xfrm>
        </p:spPr>
        <p:txBody>
          <a:bodyPr>
            <a:noAutofit/>
          </a:bodyPr>
          <a:lstStyle/>
          <a:p>
            <a:pPr marL="0" indent="0">
              <a:buNone/>
            </a:pPr>
            <a:r>
              <a:rPr lang="en-US" sz="1900" b="1" dirty="0"/>
              <a:t>Sexual harassment </a:t>
            </a:r>
            <a:r>
              <a:rPr lang="en-US" sz="1900" dirty="0"/>
              <a:t>is defined as: </a:t>
            </a:r>
          </a:p>
          <a:p>
            <a:pPr>
              <a:buFont typeface="+mj-lt"/>
              <a:buAutoNum type="arabicPeriod"/>
            </a:pPr>
            <a:r>
              <a:rPr lang="en-US" sz="1900" dirty="0"/>
              <a:t>Quid Pro Quo Harassment:  An employee of the school conditioning the provision of an aid, benefit, or service of the recipient on an individual’s participation in unwelcome sexual conduct;</a:t>
            </a:r>
          </a:p>
          <a:p>
            <a:pPr>
              <a:buFont typeface="+mj-lt"/>
              <a:buAutoNum type="arabicPeriod"/>
            </a:pPr>
            <a:r>
              <a:rPr lang="en-US" sz="1900" dirty="0"/>
              <a:t>Unwelcome conduct determined by a reasonable person to be so severe, pervasive, </a:t>
            </a:r>
            <a:r>
              <a:rPr lang="en-US" sz="1900" b="1" dirty="0"/>
              <a:t>and</a:t>
            </a:r>
            <a:r>
              <a:rPr lang="en-US" sz="1900" dirty="0"/>
              <a:t> objectively offensive that it effectively denies a person equal access to the recipient’s education program or activity; </a:t>
            </a:r>
          </a:p>
          <a:p>
            <a:pPr>
              <a:buFont typeface="+mj-lt"/>
              <a:buAutoNum type="arabicPeriod"/>
            </a:pPr>
            <a:r>
              <a:rPr lang="en-US" sz="1900" dirty="0"/>
              <a:t>“Sexual assault” as defined in 20 U.S.C. 1092(f)(6)(A)(v);</a:t>
            </a:r>
          </a:p>
          <a:p>
            <a:pPr>
              <a:buFont typeface="+mj-lt"/>
              <a:buAutoNum type="arabicPeriod"/>
            </a:pPr>
            <a:r>
              <a:rPr lang="en-US" sz="1900" dirty="0"/>
              <a:t>“Dating violence” as defined in 34 U.S.C. 12291(a)(10);</a:t>
            </a:r>
          </a:p>
          <a:p>
            <a:pPr>
              <a:buFont typeface="+mj-lt"/>
              <a:buAutoNum type="arabicPeriod"/>
            </a:pPr>
            <a:r>
              <a:rPr lang="en-US" sz="1900" dirty="0"/>
              <a:t>“Domestic violence” as defined in 34 U.S.C. 12291(a)(8); or </a:t>
            </a:r>
          </a:p>
          <a:p>
            <a:pPr>
              <a:buFont typeface="+mj-lt"/>
              <a:buAutoNum type="arabicPeriod"/>
            </a:pPr>
            <a:r>
              <a:rPr lang="en-US" sz="1900" dirty="0"/>
              <a:t>“Stalking” as defined in 34 U.S.C. 12291(a)(30)  </a:t>
            </a:r>
          </a:p>
          <a:p>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9231FCCD-8FFF-4CB8-AB8C-9601F64D1BF1}"/>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0DDCE85F-DF71-400D-AFA5-17D0360C5542}"/>
              </a:ext>
            </a:extLst>
          </p:cNvPr>
          <p:cNvSpPr>
            <a:spLocks noGrp="1"/>
          </p:cNvSpPr>
          <p:nvPr>
            <p:ph type="sldNum" sz="quarter" idx="12"/>
          </p:nvPr>
        </p:nvSpPr>
        <p:spPr/>
        <p:txBody>
          <a:bodyPr/>
          <a:lstStyle/>
          <a:p>
            <a:fld id="{905EBA53-4854-4764-819D-270E715D0F88}" type="slidenum">
              <a:rPr lang="en-US" smtClean="0"/>
              <a:t>8</a:t>
            </a:fld>
            <a:endParaRPr lang="en-US" dirty="0"/>
          </a:p>
        </p:txBody>
      </p:sp>
    </p:spTree>
    <p:extLst>
      <p:ext uri="{BB962C8B-B14F-4D97-AF65-F5344CB8AC3E}">
        <p14:creationId xmlns:p14="http://schemas.microsoft.com/office/powerpoint/2010/main" val="1972252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FDE1D-C0E3-43B0-BC9D-EE9B05D23A3F}"/>
              </a:ext>
            </a:extLst>
          </p:cNvPr>
          <p:cNvSpPr>
            <a:spLocks noGrp="1"/>
          </p:cNvSpPr>
          <p:nvPr>
            <p:ph type="title"/>
          </p:nvPr>
        </p:nvSpPr>
        <p:spPr/>
        <p:txBody>
          <a:bodyPr/>
          <a:lstStyle/>
          <a:p>
            <a:r>
              <a:rPr lang="en-US" dirty="0"/>
              <a:t>Sexual Assault: Defined </a:t>
            </a:r>
          </a:p>
        </p:txBody>
      </p:sp>
      <p:sp>
        <p:nvSpPr>
          <p:cNvPr id="3" name="Content Placeholder 2">
            <a:extLst>
              <a:ext uri="{FF2B5EF4-FFF2-40B4-BE49-F238E27FC236}">
                <a16:creationId xmlns:a16="http://schemas.microsoft.com/office/drawing/2014/main" id="{1F57C0B5-B6CF-423F-ABB0-F7263FFDA910}"/>
              </a:ext>
            </a:extLst>
          </p:cNvPr>
          <p:cNvSpPr>
            <a:spLocks noGrp="1"/>
          </p:cNvSpPr>
          <p:nvPr>
            <p:ph idx="1"/>
          </p:nvPr>
        </p:nvSpPr>
        <p:spPr/>
        <p:txBody>
          <a:bodyPr/>
          <a:lstStyle/>
          <a:p>
            <a:pPr>
              <a:buFont typeface="Arial" panose="020B0604020202020204" pitchFamily="34" charset="0"/>
              <a:buChar char="•"/>
            </a:pPr>
            <a:r>
              <a:rPr lang="en-US" sz="2200" b="1" dirty="0"/>
              <a:t>Sexual Assault </a:t>
            </a:r>
            <a:r>
              <a:rPr lang="en-US" sz="2200" dirty="0"/>
              <a:t>is defined as an offense that meets the definition of Rape, Fondling, Incest or Statutory Rape as defined in the FBI’s Uniform Crime Reporting System.</a:t>
            </a:r>
          </a:p>
          <a:p>
            <a:pPr marL="0" indent="0">
              <a:buNone/>
            </a:pPr>
            <a:endParaRPr lang="en-US" dirty="0"/>
          </a:p>
        </p:txBody>
      </p:sp>
      <p:sp>
        <p:nvSpPr>
          <p:cNvPr id="4" name="Footer Placeholder 3">
            <a:extLst>
              <a:ext uri="{FF2B5EF4-FFF2-40B4-BE49-F238E27FC236}">
                <a16:creationId xmlns:a16="http://schemas.microsoft.com/office/drawing/2014/main" id="{7EE0F05B-6E5D-42C0-88E1-464DDA5C4CDB}"/>
              </a:ext>
            </a:extLst>
          </p:cNvPr>
          <p:cNvSpPr>
            <a:spLocks noGrp="1"/>
          </p:cNvSpPr>
          <p:nvPr>
            <p:ph type="ftr" sz="quarter" idx="11"/>
          </p:nvPr>
        </p:nvSpPr>
        <p:spPr>
          <a:xfrm>
            <a:off x="2616200" y="6311900"/>
            <a:ext cx="7594600" cy="384739"/>
          </a:xfrm>
        </p:spPr>
        <p:txBody>
          <a:bodyPr/>
          <a:lstStyle/>
          <a:p>
            <a:r>
              <a:rPr lang="en-US" dirty="0"/>
              <a:t>© WBK Legal 2020 This presentation is informational only and does not constitute legal advice.</a:t>
            </a:r>
          </a:p>
        </p:txBody>
      </p:sp>
      <p:sp>
        <p:nvSpPr>
          <p:cNvPr id="6" name="Slide Number Placeholder 5">
            <a:extLst>
              <a:ext uri="{FF2B5EF4-FFF2-40B4-BE49-F238E27FC236}">
                <a16:creationId xmlns:a16="http://schemas.microsoft.com/office/drawing/2014/main" id="{789F3748-9798-4E28-95D9-4A59082F8CDD}"/>
              </a:ext>
            </a:extLst>
          </p:cNvPr>
          <p:cNvSpPr>
            <a:spLocks noGrp="1"/>
          </p:cNvSpPr>
          <p:nvPr>
            <p:ph type="sldNum" sz="quarter" idx="12"/>
          </p:nvPr>
        </p:nvSpPr>
        <p:spPr/>
        <p:txBody>
          <a:bodyPr/>
          <a:lstStyle/>
          <a:p>
            <a:fld id="{905EBA53-4854-4764-819D-270E715D0F88}" type="slidenum">
              <a:rPr lang="en-US" smtClean="0"/>
              <a:t>9</a:t>
            </a:fld>
            <a:endParaRPr lang="en-US" dirty="0"/>
          </a:p>
        </p:txBody>
      </p:sp>
    </p:spTree>
    <p:extLst>
      <p:ext uri="{BB962C8B-B14F-4D97-AF65-F5344CB8AC3E}">
        <p14:creationId xmlns:p14="http://schemas.microsoft.com/office/powerpoint/2010/main" val="2781771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Custom 72">
      <a:dk1>
        <a:sysClr val="windowText" lastClr="000000"/>
      </a:dk1>
      <a:lt1>
        <a:sysClr val="window" lastClr="FFFFFF"/>
      </a:lt1>
      <a:dk2>
        <a:srgbClr val="0E5580"/>
      </a:dk2>
      <a:lt2>
        <a:srgbClr val="EBEBEB"/>
      </a:lt2>
      <a:accent1>
        <a:srgbClr val="5AA0F5"/>
      </a:accent1>
      <a:accent2>
        <a:srgbClr val="E6C133"/>
      </a:accent2>
      <a:accent3>
        <a:srgbClr val="EF7A24"/>
      </a:accent3>
      <a:accent4>
        <a:srgbClr val="5AA0F5"/>
      </a:accent4>
      <a:accent5>
        <a:srgbClr val="75CEEC"/>
      </a:accent5>
      <a:accent6>
        <a:srgbClr val="65D6A0"/>
      </a:accent6>
      <a:hlink>
        <a:srgbClr val="0E72EC"/>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6845</Words>
  <Application>Microsoft Office PowerPoint</Application>
  <PresentationFormat>Widescreen</PresentationFormat>
  <Paragraphs>593</Paragraphs>
  <Slides>72</Slides>
  <Notes>37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72</vt:i4>
      </vt:variant>
    </vt:vector>
  </HeadingPairs>
  <TitlesOfParts>
    <vt:vector size="80" baseType="lpstr">
      <vt:lpstr>ＭＳ Ｐゴシック</vt:lpstr>
      <vt:lpstr>Arabic Typesetting</vt:lpstr>
      <vt:lpstr>Arial</vt:lpstr>
      <vt:lpstr>Calibri</vt:lpstr>
      <vt:lpstr>Century Gothic</vt:lpstr>
      <vt:lpstr>Times New Roman</vt:lpstr>
      <vt:lpstr>Wingdings 3</vt:lpstr>
      <vt:lpstr>Ion Boardroom</vt:lpstr>
      <vt:lpstr> Title IX Training October 8, 2020 Presented by:  Ira Weiss, Esq. Aimee Zundel, Esq. </vt:lpstr>
      <vt:lpstr>Title IX Training Goals</vt:lpstr>
      <vt:lpstr>Title IX: New Regulations </vt:lpstr>
      <vt:lpstr>Background Overview </vt:lpstr>
      <vt:lpstr>The Final Regulations </vt:lpstr>
      <vt:lpstr>Key Terms </vt:lpstr>
      <vt:lpstr>Training Requirements </vt:lpstr>
      <vt:lpstr>Discrimination on the Basis of Sex: Defined  </vt:lpstr>
      <vt:lpstr>Sexual Assault: Defined </vt:lpstr>
      <vt:lpstr>Dating Violence: Defined </vt:lpstr>
      <vt:lpstr>Domestic Violence: Defined </vt:lpstr>
      <vt:lpstr>Stalking: Defined </vt:lpstr>
      <vt:lpstr>Educational Program or Activity: Defined</vt:lpstr>
      <vt:lpstr>Incidents Off School Grounds </vt:lpstr>
      <vt:lpstr>Reminder </vt:lpstr>
      <vt:lpstr>Response to Sexual Harassment </vt:lpstr>
      <vt:lpstr>School Liability </vt:lpstr>
      <vt:lpstr>Title IX: Personnel </vt:lpstr>
      <vt:lpstr>EXAMPLE: Title IX Investigation Structure</vt:lpstr>
      <vt:lpstr>How to Report Sexual Harassment </vt:lpstr>
      <vt:lpstr>Formal Complaint </vt:lpstr>
      <vt:lpstr>Third Party Complaints </vt:lpstr>
      <vt:lpstr>Response to Sexual Harassment</vt:lpstr>
      <vt:lpstr>Supportive Measures </vt:lpstr>
      <vt:lpstr>Supportive Measures</vt:lpstr>
      <vt:lpstr>Supportive Measures </vt:lpstr>
      <vt:lpstr>Supportive Measures</vt:lpstr>
      <vt:lpstr>Emergency Removal </vt:lpstr>
      <vt:lpstr>Emergency Removal </vt:lpstr>
      <vt:lpstr>Informal Resolution Process </vt:lpstr>
      <vt:lpstr>Informal Resolution Process </vt:lpstr>
      <vt:lpstr>The Investigation </vt:lpstr>
      <vt:lpstr>The Key Players – Title IX Coordinator </vt:lpstr>
      <vt:lpstr>Title IX Coordinator Continued </vt:lpstr>
      <vt:lpstr>Title IX Coordinator Continued </vt:lpstr>
      <vt:lpstr>Investigator </vt:lpstr>
      <vt:lpstr>Decision Maker </vt:lpstr>
      <vt:lpstr>Initiating the Investigation </vt:lpstr>
      <vt:lpstr>Initiating the Investigation </vt:lpstr>
      <vt:lpstr>Initial Notice </vt:lpstr>
      <vt:lpstr>Mandatory Dismissals of Complaints </vt:lpstr>
      <vt:lpstr>Discretionary Dismissals </vt:lpstr>
      <vt:lpstr>Dismissal Process </vt:lpstr>
      <vt:lpstr>Investigation </vt:lpstr>
      <vt:lpstr>Gathering Evidence </vt:lpstr>
      <vt:lpstr>Investigation Process (continued) </vt:lpstr>
      <vt:lpstr>Investigative Report </vt:lpstr>
      <vt:lpstr>Decision Making </vt:lpstr>
      <vt:lpstr>What is Relevant Evidence?</vt:lpstr>
      <vt:lpstr>Credibility Determinations </vt:lpstr>
      <vt:lpstr>Decision </vt:lpstr>
      <vt:lpstr>Decision (continued) </vt:lpstr>
      <vt:lpstr>Decision </vt:lpstr>
      <vt:lpstr>Appeals </vt:lpstr>
      <vt:lpstr>Appeals</vt:lpstr>
      <vt:lpstr>Appeal Process </vt:lpstr>
      <vt:lpstr>Record Keeping </vt:lpstr>
      <vt:lpstr>Prohibition Against Retaliation </vt:lpstr>
      <vt:lpstr>Retaliation </vt:lpstr>
      <vt:lpstr>Examples of Retaliation</vt:lpstr>
      <vt:lpstr>Title IX Process Must be Free from Bias </vt:lpstr>
      <vt:lpstr>Title IX Process Must be Free from Bias </vt:lpstr>
      <vt:lpstr>Recap and To-Do List </vt:lpstr>
      <vt:lpstr>Recap and To-Do List </vt:lpstr>
      <vt:lpstr>Recap and To-Do List </vt:lpstr>
      <vt:lpstr>Recap and To-Do List </vt:lpstr>
      <vt:lpstr>Recap and To-Do List </vt:lpstr>
      <vt:lpstr>Recap and To-Do List </vt:lpstr>
      <vt:lpstr>Scenario #1 </vt:lpstr>
      <vt:lpstr>Scenario #2</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Training October 2, 2020 Presented by:  Ira Weiss, Esq. Aimee R. Zundel, Esq.</dc:title>
  <dc:creator>Aimee Zundel</dc:creator>
  <cp:lastModifiedBy>Patricia Crump</cp:lastModifiedBy>
  <cp:revision>3</cp:revision>
  <dcterms:created xsi:type="dcterms:W3CDTF">2020-10-07T00:50:55Z</dcterms:created>
  <dcterms:modified xsi:type="dcterms:W3CDTF">2020-10-07T14:00:18Z</dcterms:modified>
</cp:coreProperties>
</file>